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7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800199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B050"/>
                </a:solidFill>
                <a:cs typeface="Times New Roman" panose="02020603050405020304" pitchFamily="18" charset="0"/>
              </a:rPr>
              <a:t>Открытый урок по английскому языку </a:t>
            </a:r>
            <a:br>
              <a:rPr lang="ru-RU" sz="3200" b="1" dirty="0">
                <a:solidFill>
                  <a:srgbClr val="00B050"/>
                </a:solidFill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B050"/>
                </a:solidFill>
                <a:cs typeface="Times New Roman" panose="02020603050405020304" pitchFamily="18" charset="0"/>
              </a:rPr>
              <a:t>в </a:t>
            </a:r>
            <a:r>
              <a:rPr lang="ru-RU" sz="3200" b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7 «Ю» </a:t>
            </a:r>
            <a:r>
              <a:rPr lang="ru-RU" sz="3200" b="1" dirty="0">
                <a:solidFill>
                  <a:srgbClr val="00B050"/>
                </a:solidFill>
                <a:cs typeface="Times New Roman" panose="02020603050405020304" pitchFamily="18" charset="0"/>
              </a:rPr>
              <a:t>классе</a:t>
            </a:r>
            <a:br>
              <a:rPr lang="ru-RU" sz="3200" b="1" dirty="0">
                <a:solidFill>
                  <a:srgbClr val="00B050"/>
                </a:solidFill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B050"/>
                </a:solidFill>
                <a:cs typeface="Times New Roman" panose="02020603050405020304" pitchFamily="18" charset="0"/>
              </a:rPr>
              <a:t>по теме </a:t>
            </a:r>
            <a:r>
              <a:rPr lang="en-US" sz="3200" b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“Who is who? Appearance”. 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</a:t>
            </a:r>
          </a:p>
          <a:p>
            <a:pPr algn="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английского языка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№31</a:t>
            </a:r>
          </a:p>
          <a:p>
            <a:pPr algn="r"/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Жалыбина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Геннадьевна </a:t>
            </a:r>
          </a:p>
          <a:p>
            <a:pPr algn="r"/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Мытищи, 2021 год.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25820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779686"/>
          </a:xfrm>
        </p:spPr>
        <p:txBody>
          <a:bodyPr>
            <a:noAutofit/>
          </a:bodyPr>
          <a:lstStyle/>
          <a:p>
            <a:r>
              <a:rPr lang="en-US" sz="1800" dirty="0" smtClean="0">
                <a:solidFill>
                  <a:srgbClr val="00B050"/>
                </a:solidFill>
              </a:rPr>
              <a:t>Look at the characters. Which books are they from? </a:t>
            </a:r>
            <a:endParaRPr lang="ru-RU" sz="1800" dirty="0">
              <a:solidFill>
                <a:srgbClr val="00B05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marL="342900" indent="-342900">
              <a:buAutoNum type="arabicParenR"/>
            </a:pPr>
            <a:r>
              <a:rPr lang="en-US" sz="2000" dirty="0" smtClean="0"/>
              <a:t>Alice  and  the </a:t>
            </a:r>
            <a:r>
              <a:rPr lang="en-US" sz="2000" dirty="0" err="1" smtClean="0"/>
              <a:t>Dutchess</a:t>
            </a:r>
            <a:r>
              <a:rPr lang="en-US" sz="2000" dirty="0" smtClean="0"/>
              <a:t> . The book “Alice  in Wonderland”.</a:t>
            </a:r>
          </a:p>
          <a:p>
            <a:pPr marL="342900" indent="-342900">
              <a:buAutoNum type="arabicParenR"/>
            </a:pPr>
            <a:r>
              <a:rPr lang="en-US" sz="2000" dirty="0" smtClean="0"/>
              <a:t>Scrooge  and  Bob  </a:t>
            </a:r>
            <a:r>
              <a:rPr lang="en-US" sz="2000" dirty="0" err="1" smtClean="0"/>
              <a:t>Cratchit</a:t>
            </a:r>
            <a:r>
              <a:rPr lang="en-US" sz="2000" dirty="0" smtClean="0"/>
              <a:t>. The book  “A Christmas Carol”. </a:t>
            </a:r>
          </a:p>
          <a:p>
            <a:pPr marL="342900" indent="-342900">
              <a:buAutoNum type="arabicParenR"/>
            </a:pPr>
            <a:r>
              <a:rPr lang="en-US" sz="2000" dirty="0" smtClean="0"/>
              <a:t>Dorothy  and the  Wicked Witch. The  book  “The Wonderful  Wizard of Oz”).</a:t>
            </a:r>
          </a:p>
          <a:p>
            <a:pPr marL="342900" indent="-342900">
              <a:buAutoNum type="arabicParenR"/>
            </a:pPr>
            <a:r>
              <a:rPr lang="en-US" sz="2000" dirty="0" smtClean="0"/>
              <a:t>Peter  Pan  and  Captain  Hook. (The  book “Peter Pan”). </a:t>
            </a:r>
            <a:endParaRPr lang="ru-RU" sz="2000" dirty="0"/>
          </a:p>
        </p:txBody>
      </p:sp>
      <p:pic>
        <p:nvPicPr>
          <p:cNvPr id="3074" name="Picture 2" descr="C:\ОТКРЫТЫЙ УРОК С МОИМ 7Ю КЛАССОМ 21 ОКТЯБРЯ 2021 ГОД\1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213" y="0"/>
            <a:ext cx="57241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193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707678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7030A0"/>
                </a:solidFill>
              </a:rPr>
              <a:t>What’s she look like?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1435100"/>
            <a:ext cx="3465513" cy="5422900"/>
          </a:xfrm>
        </p:spPr>
        <p:txBody>
          <a:bodyPr>
            <a:noAutofit/>
          </a:bodyPr>
          <a:lstStyle/>
          <a:p>
            <a:r>
              <a:rPr lang="en-US" sz="2800" dirty="0" smtClean="0"/>
              <a:t>1)</a:t>
            </a:r>
            <a:r>
              <a:rPr lang="en-US" sz="2800" dirty="0"/>
              <a:t> </a:t>
            </a:r>
            <a:r>
              <a:rPr lang="en-US" sz="2800" dirty="0" smtClean="0"/>
              <a:t>Alice </a:t>
            </a:r>
            <a:r>
              <a:rPr lang="en-US" sz="2800" dirty="0"/>
              <a:t>has </a:t>
            </a:r>
            <a:r>
              <a:rPr lang="en-US" sz="2800" dirty="0" smtClean="0"/>
              <a:t>got </a:t>
            </a:r>
            <a:r>
              <a:rPr lang="en-US" sz="2800" dirty="0" smtClean="0">
                <a:solidFill>
                  <a:srgbClr val="FF0000"/>
                </a:solidFill>
              </a:rPr>
              <a:t>slim build</a:t>
            </a:r>
            <a:r>
              <a:rPr lang="en-US" sz="2800" dirty="0">
                <a:solidFill>
                  <a:srgbClr val="FF0000"/>
                </a:solidFill>
              </a:rPr>
              <a:t>.</a:t>
            </a:r>
            <a:endParaRPr lang="ru-RU" sz="2800" dirty="0">
              <a:solidFill>
                <a:srgbClr val="FF0000"/>
              </a:solidFill>
            </a:endParaRPr>
          </a:p>
          <a:p>
            <a:r>
              <a:rPr lang="en-US" sz="2800" dirty="0" smtClean="0"/>
              <a:t>2) Alice </a:t>
            </a:r>
            <a:r>
              <a:rPr lang="en-US" sz="2800" dirty="0"/>
              <a:t>is </a:t>
            </a:r>
            <a:r>
              <a:rPr lang="en-US" sz="2800" dirty="0" smtClean="0">
                <a:solidFill>
                  <a:srgbClr val="FF0000"/>
                </a:solidFill>
              </a:rPr>
              <a:t>8 years </a:t>
            </a:r>
            <a:r>
              <a:rPr lang="en-US" sz="2800" dirty="0"/>
              <a:t>.</a:t>
            </a:r>
            <a:endParaRPr lang="ru-RU" sz="2800" dirty="0"/>
          </a:p>
          <a:p>
            <a:r>
              <a:rPr lang="en-US" sz="2800" dirty="0" smtClean="0"/>
              <a:t>3) Alice’s </a:t>
            </a:r>
            <a:r>
              <a:rPr lang="en-US" sz="2800" dirty="0"/>
              <a:t>hair </a:t>
            </a:r>
            <a:r>
              <a:rPr lang="en-US" sz="2800" dirty="0" smtClean="0"/>
              <a:t>is </a:t>
            </a:r>
            <a:r>
              <a:rPr lang="en-US" sz="2800" dirty="0" smtClean="0">
                <a:solidFill>
                  <a:srgbClr val="FF0000"/>
                </a:solidFill>
              </a:rPr>
              <a:t>blond</a:t>
            </a:r>
            <a:r>
              <a:rPr lang="en-US" sz="2800" dirty="0" smtClean="0"/>
              <a:t>  and </a:t>
            </a:r>
            <a:r>
              <a:rPr lang="en-US" sz="2800" dirty="0" smtClean="0">
                <a:solidFill>
                  <a:srgbClr val="FF0000"/>
                </a:solidFill>
              </a:rPr>
              <a:t>curly</a:t>
            </a:r>
            <a:r>
              <a:rPr lang="en-US" sz="2800" dirty="0" smtClean="0"/>
              <a:t>.</a:t>
            </a:r>
            <a:endParaRPr lang="ru-RU" sz="2800" dirty="0"/>
          </a:p>
          <a:p>
            <a:r>
              <a:rPr lang="en-US" sz="2800" dirty="0" smtClean="0"/>
              <a:t>4) </a:t>
            </a:r>
            <a:r>
              <a:rPr lang="en-US" sz="2800" dirty="0" err="1" smtClean="0"/>
              <a:t>Alices’s</a:t>
            </a:r>
            <a:r>
              <a:rPr lang="en-US" sz="2800" dirty="0" smtClean="0"/>
              <a:t> </a:t>
            </a:r>
            <a:r>
              <a:rPr lang="en-US" sz="2800" dirty="0"/>
              <a:t>height </a:t>
            </a:r>
            <a:r>
              <a:rPr lang="en-US" sz="2800" dirty="0" smtClean="0"/>
              <a:t>is </a:t>
            </a:r>
            <a:r>
              <a:rPr lang="en-US" sz="2800" dirty="0" smtClean="0">
                <a:solidFill>
                  <a:srgbClr val="FF0000"/>
                </a:solidFill>
              </a:rPr>
              <a:t>short</a:t>
            </a:r>
            <a:r>
              <a:rPr lang="en-US" sz="2800" dirty="0" smtClean="0"/>
              <a:t> </a:t>
            </a:r>
            <a:r>
              <a:rPr lang="en-US" sz="2800" dirty="0"/>
              <a:t>.</a:t>
            </a:r>
            <a:endParaRPr lang="ru-RU" sz="2800" dirty="0"/>
          </a:p>
          <a:p>
            <a:r>
              <a:rPr lang="en-US" sz="2800" dirty="0" smtClean="0"/>
              <a:t>5) Alice’s </a:t>
            </a:r>
            <a:r>
              <a:rPr lang="en-US" sz="2800" dirty="0"/>
              <a:t>face </a:t>
            </a:r>
            <a:r>
              <a:rPr lang="en-US" sz="2800" dirty="0" smtClean="0"/>
              <a:t>is </a:t>
            </a:r>
            <a:r>
              <a:rPr lang="en-US" sz="2800" dirty="0" smtClean="0">
                <a:solidFill>
                  <a:srgbClr val="FF0000"/>
                </a:solidFill>
              </a:rPr>
              <a:t>pretty. </a:t>
            </a:r>
            <a:r>
              <a:rPr lang="en-US" sz="2800" dirty="0" smtClean="0"/>
              <a:t> </a:t>
            </a:r>
            <a:r>
              <a:rPr lang="en-US" sz="2800" dirty="0"/>
              <a:t>. </a:t>
            </a:r>
            <a:endParaRPr lang="ru-RU" sz="2800" dirty="0"/>
          </a:p>
          <a:p>
            <a:endParaRPr lang="ru-RU" sz="2800" dirty="0"/>
          </a:p>
        </p:txBody>
      </p:sp>
      <p:pic>
        <p:nvPicPr>
          <p:cNvPr id="4098" name="Picture 2" descr="C:\ОТКРЫТЫЙ УРОК С МОИМ 7Ю КЛАССОМ 21 ОКТЯБРЯ 2021 ГОД\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0"/>
            <a:ext cx="56521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845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63567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7030A0"/>
                </a:solidFill>
              </a:rPr>
              <a:t>What’s she look like? 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1435100"/>
            <a:ext cx="3563888" cy="5422900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 smtClean="0"/>
              <a:t>1)The Duchess </a:t>
            </a:r>
            <a:r>
              <a:rPr lang="en-US" sz="3200" dirty="0"/>
              <a:t>has got </a:t>
            </a:r>
            <a:r>
              <a:rPr lang="en-US" sz="3200" dirty="0" smtClean="0"/>
              <a:t>_______</a:t>
            </a:r>
            <a:r>
              <a:rPr lang="en-US" sz="3200" dirty="0" smtClean="0">
                <a:solidFill>
                  <a:srgbClr val="FF0000"/>
                </a:solidFill>
              </a:rPr>
              <a:t>build</a:t>
            </a:r>
            <a:r>
              <a:rPr lang="en-US" sz="3200" dirty="0" smtClean="0"/>
              <a:t>.</a:t>
            </a:r>
            <a:endParaRPr lang="ru-RU" sz="3200" dirty="0"/>
          </a:p>
          <a:p>
            <a:r>
              <a:rPr lang="en-US" sz="3200" dirty="0"/>
              <a:t>2) </a:t>
            </a:r>
            <a:r>
              <a:rPr lang="en-US" sz="3200" dirty="0" smtClean="0"/>
              <a:t>The Duchess  </a:t>
            </a:r>
            <a:r>
              <a:rPr lang="en-US" sz="3200" dirty="0"/>
              <a:t>is </a:t>
            </a:r>
            <a:r>
              <a:rPr lang="en-US" sz="3200" dirty="0" smtClean="0"/>
              <a:t>_____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>
                <a:solidFill>
                  <a:srgbClr val="FF0000"/>
                </a:solidFill>
              </a:rPr>
              <a:t>years </a:t>
            </a:r>
            <a:r>
              <a:rPr lang="en-US" sz="3200" dirty="0"/>
              <a:t>.</a:t>
            </a:r>
            <a:endParaRPr lang="ru-RU" sz="3200" dirty="0"/>
          </a:p>
          <a:p>
            <a:r>
              <a:rPr lang="en-US" sz="3200" dirty="0"/>
              <a:t>3</a:t>
            </a:r>
            <a:r>
              <a:rPr lang="en-US" sz="3200" dirty="0" smtClean="0"/>
              <a:t>) The Duchess’s </a:t>
            </a:r>
            <a:r>
              <a:rPr lang="en-US" sz="3200" dirty="0">
                <a:solidFill>
                  <a:srgbClr val="FF0000"/>
                </a:solidFill>
              </a:rPr>
              <a:t>hair</a:t>
            </a:r>
            <a:r>
              <a:rPr lang="en-US" sz="3200" dirty="0"/>
              <a:t> is </a:t>
            </a:r>
            <a:r>
              <a:rPr lang="en-US" sz="3200" dirty="0" smtClean="0"/>
              <a:t>_______and _________.</a:t>
            </a:r>
            <a:endParaRPr lang="ru-RU" sz="3200" dirty="0"/>
          </a:p>
          <a:p>
            <a:r>
              <a:rPr lang="en-US" sz="3200" dirty="0"/>
              <a:t>4) </a:t>
            </a:r>
            <a:r>
              <a:rPr lang="en-US" sz="3200" dirty="0" smtClean="0"/>
              <a:t>The Duchess’s  </a:t>
            </a:r>
            <a:r>
              <a:rPr lang="en-US" sz="3200" dirty="0">
                <a:solidFill>
                  <a:srgbClr val="FF0000"/>
                </a:solidFill>
              </a:rPr>
              <a:t>height</a:t>
            </a:r>
            <a:r>
              <a:rPr lang="en-US" sz="3200" dirty="0"/>
              <a:t> is </a:t>
            </a:r>
            <a:r>
              <a:rPr lang="en-US" sz="3200" dirty="0" smtClean="0"/>
              <a:t>_________.</a:t>
            </a:r>
            <a:endParaRPr lang="ru-RU" sz="3200" dirty="0"/>
          </a:p>
          <a:p>
            <a:r>
              <a:rPr lang="en-US" sz="3200" dirty="0"/>
              <a:t>5) </a:t>
            </a:r>
            <a:r>
              <a:rPr lang="en-US" sz="3200" dirty="0" smtClean="0"/>
              <a:t>The Duchess’ </a:t>
            </a:r>
            <a:r>
              <a:rPr lang="en-US" sz="3200" dirty="0" smtClean="0">
                <a:solidFill>
                  <a:srgbClr val="FF0000"/>
                </a:solidFill>
              </a:rPr>
              <a:t>face</a:t>
            </a:r>
            <a:r>
              <a:rPr lang="en-US" sz="3200" dirty="0" smtClean="0"/>
              <a:t> is ______________. </a:t>
            </a:r>
            <a:endParaRPr lang="ru-RU" sz="3200" dirty="0"/>
          </a:p>
          <a:p>
            <a:endParaRPr lang="ru-RU" sz="3200" dirty="0"/>
          </a:p>
        </p:txBody>
      </p:sp>
      <p:pic>
        <p:nvPicPr>
          <p:cNvPr id="5" name="Picture 2" descr="C:\ОТКРЫТЫЙ УРОК С МОИМ 7Ю КЛАССОМ 21 ОКТЯБРЯ 2021 ГОД\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0"/>
            <a:ext cx="55801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4858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707678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7030A0"/>
                </a:solidFill>
              </a:rPr>
              <a:t>What’s he look like?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1435100"/>
            <a:ext cx="3563888" cy="5422900"/>
          </a:xfrm>
        </p:spPr>
        <p:txBody>
          <a:bodyPr>
            <a:normAutofit fontScale="92500"/>
          </a:bodyPr>
          <a:lstStyle/>
          <a:p>
            <a:r>
              <a:rPr lang="en-US" sz="2800" dirty="0" smtClean="0"/>
              <a:t>1)</a:t>
            </a:r>
            <a:r>
              <a:rPr lang="en-US" sz="2800" dirty="0" err="1" smtClean="0"/>
              <a:t>Scroog</a:t>
            </a:r>
            <a:r>
              <a:rPr lang="en-US" sz="2800" dirty="0" smtClean="0"/>
              <a:t>/Bob </a:t>
            </a:r>
            <a:r>
              <a:rPr lang="en-US" sz="2800" dirty="0" err="1" smtClean="0"/>
              <a:t>Cratchit</a:t>
            </a:r>
            <a:r>
              <a:rPr lang="en-US" sz="2800" dirty="0" smtClean="0"/>
              <a:t>  </a:t>
            </a:r>
            <a:r>
              <a:rPr lang="en-US" sz="2800" dirty="0"/>
              <a:t>has got </a:t>
            </a:r>
            <a:r>
              <a:rPr lang="en-US" sz="2800" dirty="0" smtClean="0"/>
              <a:t>________</a:t>
            </a:r>
            <a:r>
              <a:rPr lang="en-US" sz="2800" dirty="0" smtClean="0">
                <a:solidFill>
                  <a:srgbClr val="FF0000"/>
                </a:solidFill>
              </a:rPr>
              <a:t>build</a:t>
            </a:r>
            <a:r>
              <a:rPr lang="en-US" sz="2800" dirty="0" smtClean="0"/>
              <a:t>.</a:t>
            </a:r>
            <a:endParaRPr lang="ru-RU" sz="2800" dirty="0"/>
          </a:p>
          <a:p>
            <a:r>
              <a:rPr lang="en-US" sz="2800" dirty="0"/>
              <a:t>2) </a:t>
            </a:r>
            <a:r>
              <a:rPr lang="en-US" sz="2800" dirty="0" err="1" smtClean="0"/>
              <a:t>Scroog</a:t>
            </a:r>
            <a:r>
              <a:rPr lang="en-US" sz="2800" dirty="0" smtClean="0"/>
              <a:t>/Bob </a:t>
            </a:r>
            <a:r>
              <a:rPr lang="en-US" sz="2800" dirty="0" err="1" smtClean="0"/>
              <a:t>Cratchit</a:t>
            </a:r>
            <a:r>
              <a:rPr lang="en-US" sz="2800" dirty="0" smtClean="0"/>
              <a:t> </a:t>
            </a:r>
            <a:r>
              <a:rPr lang="en-US" sz="2800" dirty="0"/>
              <a:t>is _____</a:t>
            </a:r>
            <a:r>
              <a:rPr lang="en-US" sz="2800" dirty="0">
                <a:solidFill>
                  <a:srgbClr val="FF0000"/>
                </a:solidFill>
              </a:rPr>
              <a:t> years </a:t>
            </a:r>
            <a:r>
              <a:rPr lang="en-US" sz="2800" dirty="0"/>
              <a:t>.</a:t>
            </a:r>
            <a:endParaRPr lang="ru-RU" sz="2800" dirty="0"/>
          </a:p>
          <a:p>
            <a:r>
              <a:rPr lang="en-US" sz="2800" dirty="0"/>
              <a:t>3) </a:t>
            </a:r>
            <a:r>
              <a:rPr lang="en-US" sz="2800" dirty="0" err="1" smtClean="0"/>
              <a:t>Scroog’s</a:t>
            </a:r>
            <a:r>
              <a:rPr lang="en-US" sz="2800" dirty="0" smtClean="0"/>
              <a:t>/Bob </a:t>
            </a:r>
            <a:r>
              <a:rPr lang="en-US" sz="2800" dirty="0" err="1" smtClean="0"/>
              <a:t>Cratchit’s</a:t>
            </a:r>
            <a:r>
              <a:rPr lang="en-US" sz="2800" dirty="0" smtClean="0"/>
              <a:t> </a:t>
            </a:r>
            <a:r>
              <a:rPr lang="en-US" sz="2800" dirty="0">
                <a:solidFill>
                  <a:srgbClr val="FF0000"/>
                </a:solidFill>
              </a:rPr>
              <a:t>hair </a:t>
            </a:r>
            <a:r>
              <a:rPr lang="en-US" sz="2800" dirty="0"/>
              <a:t>is _______and _________.</a:t>
            </a:r>
            <a:endParaRPr lang="ru-RU" sz="2800" dirty="0"/>
          </a:p>
          <a:p>
            <a:r>
              <a:rPr lang="en-US" sz="2800" dirty="0"/>
              <a:t>4) </a:t>
            </a:r>
            <a:r>
              <a:rPr lang="en-US" sz="2800" dirty="0" err="1" smtClean="0"/>
              <a:t>Scroog’s</a:t>
            </a:r>
            <a:r>
              <a:rPr lang="en-US" sz="2800" dirty="0" smtClean="0"/>
              <a:t>/Bob’s  </a:t>
            </a:r>
            <a:r>
              <a:rPr lang="en-US" sz="2800" dirty="0" err="1" smtClean="0"/>
              <a:t>Cratchit</a:t>
            </a:r>
            <a:r>
              <a:rPr lang="en-US" sz="2800" dirty="0" smtClean="0"/>
              <a:t> </a:t>
            </a:r>
            <a:r>
              <a:rPr lang="en-US" sz="2800" dirty="0">
                <a:solidFill>
                  <a:srgbClr val="FF0000"/>
                </a:solidFill>
              </a:rPr>
              <a:t>height</a:t>
            </a:r>
            <a:r>
              <a:rPr lang="en-US" sz="2800" dirty="0"/>
              <a:t> is _________.</a:t>
            </a:r>
            <a:endParaRPr lang="ru-RU" sz="2800" dirty="0"/>
          </a:p>
          <a:p>
            <a:r>
              <a:rPr lang="en-US" sz="2800" dirty="0"/>
              <a:t>5) </a:t>
            </a:r>
            <a:r>
              <a:rPr lang="en-US" sz="2800" dirty="0" err="1" smtClean="0"/>
              <a:t>Scroog</a:t>
            </a:r>
            <a:r>
              <a:rPr lang="en-US" sz="2800" dirty="0" smtClean="0"/>
              <a:t>’ </a:t>
            </a:r>
            <a:r>
              <a:rPr lang="en-US" sz="2800" dirty="0" smtClean="0">
                <a:solidFill>
                  <a:srgbClr val="FF0000"/>
                </a:solidFill>
              </a:rPr>
              <a:t>face</a:t>
            </a:r>
            <a:r>
              <a:rPr lang="en-US" sz="2800" dirty="0" smtClean="0"/>
              <a:t>/Bob’s </a:t>
            </a:r>
            <a:r>
              <a:rPr lang="en-US" sz="2800" dirty="0" smtClean="0">
                <a:solidFill>
                  <a:srgbClr val="FF0000"/>
                </a:solidFill>
              </a:rPr>
              <a:t>face </a:t>
            </a:r>
            <a:r>
              <a:rPr lang="en-US" sz="2800" dirty="0" smtClean="0"/>
              <a:t> </a:t>
            </a:r>
            <a:r>
              <a:rPr lang="en-US" sz="2800" dirty="0"/>
              <a:t>is ______________. </a:t>
            </a:r>
            <a:endParaRPr lang="ru-RU" sz="2800" dirty="0"/>
          </a:p>
          <a:p>
            <a:endParaRPr lang="ru-RU" sz="2800" dirty="0"/>
          </a:p>
        </p:txBody>
      </p:sp>
      <p:pic>
        <p:nvPicPr>
          <p:cNvPr id="5122" name="Picture 2" descr="C:\ОТКРЫТЫЙ УРОК С МОИМ 7Ю КЛАССОМ 21 ОКТЯБРЯ 2021 ГОД\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0620" y="0"/>
            <a:ext cx="51633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502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779686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What’s she look like?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1124745"/>
            <a:ext cx="3403849" cy="573325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1)Dorothy/The Wicked Witch has </a:t>
            </a:r>
            <a:r>
              <a:rPr lang="en-US" sz="2400" dirty="0"/>
              <a:t>got _______</a:t>
            </a:r>
            <a:r>
              <a:rPr lang="en-US" sz="2400" dirty="0">
                <a:solidFill>
                  <a:srgbClr val="FF0000"/>
                </a:solidFill>
              </a:rPr>
              <a:t>build</a:t>
            </a:r>
            <a:r>
              <a:rPr lang="en-US" sz="2400" dirty="0"/>
              <a:t>.</a:t>
            </a:r>
            <a:endParaRPr lang="ru-RU" sz="2400" dirty="0"/>
          </a:p>
          <a:p>
            <a:r>
              <a:rPr lang="en-US" sz="2400" dirty="0"/>
              <a:t>2) </a:t>
            </a:r>
            <a:r>
              <a:rPr lang="en-US" sz="2400" dirty="0" smtClean="0"/>
              <a:t>Dorothy/The Wicked Witch  </a:t>
            </a:r>
            <a:r>
              <a:rPr lang="en-US" sz="2400" dirty="0"/>
              <a:t>is _____</a:t>
            </a:r>
            <a:r>
              <a:rPr lang="en-US" sz="2400" dirty="0">
                <a:solidFill>
                  <a:srgbClr val="FF0000"/>
                </a:solidFill>
              </a:rPr>
              <a:t> years </a:t>
            </a:r>
            <a:r>
              <a:rPr lang="en-US" sz="2400" dirty="0"/>
              <a:t>.</a:t>
            </a:r>
            <a:endParaRPr lang="ru-RU" sz="2400" dirty="0"/>
          </a:p>
          <a:p>
            <a:r>
              <a:rPr lang="en-US" sz="2400" dirty="0"/>
              <a:t>3) </a:t>
            </a:r>
            <a:r>
              <a:rPr lang="en-US" sz="2400" dirty="0" smtClean="0"/>
              <a:t>Dorothy’s/The Wicked Witch’s </a:t>
            </a:r>
            <a:r>
              <a:rPr lang="en-US" sz="2400" dirty="0">
                <a:solidFill>
                  <a:srgbClr val="FF0000"/>
                </a:solidFill>
              </a:rPr>
              <a:t>hair</a:t>
            </a:r>
            <a:r>
              <a:rPr lang="en-US" sz="2400" dirty="0"/>
              <a:t> is _______and _________.</a:t>
            </a:r>
            <a:endParaRPr lang="ru-RU" sz="2400" dirty="0"/>
          </a:p>
          <a:p>
            <a:r>
              <a:rPr lang="en-US" sz="2400" dirty="0"/>
              <a:t>4) </a:t>
            </a:r>
            <a:r>
              <a:rPr lang="en-US" sz="2400" dirty="0" smtClean="0"/>
              <a:t>Dorothy’s/The Wicked Witch’s  </a:t>
            </a:r>
            <a:r>
              <a:rPr lang="en-US" sz="2400" dirty="0">
                <a:solidFill>
                  <a:srgbClr val="FF0000"/>
                </a:solidFill>
              </a:rPr>
              <a:t>height</a:t>
            </a:r>
            <a:r>
              <a:rPr lang="en-US" sz="2400" dirty="0"/>
              <a:t> is _________.</a:t>
            </a:r>
            <a:endParaRPr lang="ru-RU" sz="2400" dirty="0"/>
          </a:p>
          <a:p>
            <a:r>
              <a:rPr lang="en-US" sz="2400" dirty="0"/>
              <a:t>5) </a:t>
            </a:r>
            <a:r>
              <a:rPr lang="en-US" sz="2400" dirty="0" smtClean="0"/>
              <a:t>Dorothy’s/The Wicked Witch’s </a:t>
            </a:r>
            <a:r>
              <a:rPr lang="en-US" sz="2400" dirty="0">
                <a:solidFill>
                  <a:srgbClr val="FF0000"/>
                </a:solidFill>
              </a:rPr>
              <a:t>face</a:t>
            </a:r>
            <a:r>
              <a:rPr lang="en-US" sz="2400" dirty="0"/>
              <a:t> is ______________. </a:t>
            </a:r>
            <a:endParaRPr lang="ru-RU" sz="2400" dirty="0"/>
          </a:p>
          <a:p>
            <a:endParaRPr lang="ru-RU" sz="2400" dirty="0"/>
          </a:p>
          <a:p>
            <a:endParaRPr lang="ru-RU" dirty="0"/>
          </a:p>
        </p:txBody>
      </p:sp>
      <p:pic>
        <p:nvPicPr>
          <p:cNvPr id="6146" name="Picture 2" descr="C:\ОТКРЫТЫЙ УРОК С МОИМ 7Ю КЛАССОМ 21 ОКТЯБРЯ 2021 ГОД\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412" y="0"/>
            <a:ext cx="52085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158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707678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What’s he look like? 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1196752"/>
            <a:ext cx="3465513" cy="5661248"/>
          </a:xfrm>
        </p:spPr>
        <p:txBody>
          <a:bodyPr>
            <a:noAutofit/>
          </a:bodyPr>
          <a:lstStyle/>
          <a:p>
            <a:r>
              <a:rPr lang="en-US" sz="2400" dirty="0" smtClean="0"/>
              <a:t>1) Peter Pan/Captain Hook </a:t>
            </a:r>
            <a:r>
              <a:rPr lang="en-US" sz="2400" dirty="0"/>
              <a:t>has got _______</a:t>
            </a:r>
            <a:r>
              <a:rPr lang="en-US" sz="2400" dirty="0">
                <a:solidFill>
                  <a:srgbClr val="FF0000"/>
                </a:solidFill>
              </a:rPr>
              <a:t>build</a:t>
            </a:r>
            <a:r>
              <a:rPr lang="en-US" sz="2400" dirty="0"/>
              <a:t>.</a:t>
            </a:r>
            <a:endParaRPr lang="ru-RU" sz="2400" dirty="0"/>
          </a:p>
          <a:p>
            <a:r>
              <a:rPr lang="en-US" sz="2400" dirty="0"/>
              <a:t>2) </a:t>
            </a:r>
            <a:r>
              <a:rPr lang="en-US" sz="2400" dirty="0" smtClean="0"/>
              <a:t>Peter Pan/Captain Hook  </a:t>
            </a:r>
            <a:r>
              <a:rPr lang="en-US" sz="2400" dirty="0"/>
              <a:t>is _____</a:t>
            </a:r>
            <a:r>
              <a:rPr lang="en-US" sz="2400" dirty="0">
                <a:solidFill>
                  <a:srgbClr val="FF0000"/>
                </a:solidFill>
              </a:rPr>
              <a:t> years </a:t>
            </a:r>
            <a:r>
              <a:rPr lang="en-US" sz="2400" dirty="0"/>
              <a:t>.</a:t>
            </a:r>
            <a:endParaRPr lang="ru-RU" sz="2400" dirty="0"/>
          </a:p>
          <a:p>
            <a:r>
              <a:rPr lang="en-US" sz="2400" dirty="0"/>
              <a:t>3) </a:t>
            </a:r>
            <a:r>
              <a:rPr lang="en-US" sz="2400" dirty="0" smtClean="0"/>
              <a:t>Peter’s Pan/Captain’s Hook </a:t>
            </a:r>
            <a:r>
              <a:rPr lang="en-US" sz="2400" dirty="0">
                <a:solidFill>
                  <a:srgbClr val="FF0000"/>
                </a:solidFill>
              </a:rPr>
              <a:t>hair</a:t>
            </a:r>
            <a:r>
              <a:rPr lang="en-US" sz="2400" dirty="0"/>
              <a:t> is _______and _________.</a:t>
            </a:r>
            <a:endParaRPr lang="ru-RU" sz="2400" dirty="0"/>
          </a:p>
          <a:p>
            <a:r>
              <a:rPr lang="en-US" sz="2400" dirty="0"/>
              <a:t>4) </a:t>
            </a:r>
            <a:r>
              <a:rPr lang="en-US" sz="2400" dirty="0" smtClean="0"/>
              <a:t>Peter’s Pan/Captain’s Hook  </a:t>
            </a:r>
            <a:r>
              <a:rPr lang="en-US" sz="2400" dirty="0">
                <a:solidFill>
                  <a:srgbClr val="FF0000"/>
                </a:solidFill>
              </a:rPr>
              <a:t>height</a:t>
            </a:r>
            <a:r>
              <a:rPr lang="en-US" sz="2400" dirty="0"/>
              <a:t> is _________.</a:t>
            </a:r>
            <a:endParaRPr lang="ru-RU" sz="2400" dirty="0"/>
          </a:p>
          <a:p>
            <a:r>
              <a:rPr lang="en-US" sz="2400" dirty="0"/>
              <a:t>5) </a:t>
            </a:r>
            <a:r>
              <a:rPr lang="en-US" sz="2400" dirty="0" smtClean="0"/>
              <a:t>Peter’s Pan/Captain’s Hook </a:t>
            </a:r>
            <a:r>
              <a:rPr lang="en-US" sz="2400" dirty="0">
                <a:solidFill>
                  <a:srgbClr val="FF0000"/>
                </a:solidFill>
              </a:rPr>
              <a:t>face</a:t>
            </a:r>
            <a:r>
              <a:rPr lang="en-US" sz="2400" dirty="0"/>
              <a:t> is ______________. </a:t>
            </a:r>
            <a:endParaRPr lang="ru-RU" sz="2400" dirty="0"/>
          </a:p>
          <a:p>
            <a:endParaRPr lang="ru-RU" sz="2400" dirty="0"/>
          </a:p>
        </p:txBody>
      </p:sp>
      <p:pic>
        <p:nvPicPr>
          <p:cNvPr id="7170" name="Picture 2" descr="C:\ОТКРЫТЫЙ УРОК С МОИМ 7Ю КЛАССОМ 21 ОКТЯБРЯ 2021 ГОД\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0"/>
            <a:ext cx="5568950" cy="710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680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hild teenager middle-aged baby He is ... . She is … . old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46562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31 40 33 73 67 35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3557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skinny plump tall He is ... . She is … . short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13542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blond red straight shoulder-length spiky curly He has ... hair. She has … hair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351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Цели:</a:t>
            </a:r>
            <a:r>
              <a:rPr lang="ru-RU" sz="3200" dirty="0">
                <a:solidFill>
                  <a:srgbClr val="FF0000"/>
                </a:solidFill>
              </a:rPr>
              <a:t/>
            </a:r>
            <a:br>
              <a:rPr lang="ru-RU" sz="3200" dirty="0">
                <a:solidFill>
                  <a:srgbClr val="FF0000"/>
                </a:solidFill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b="1" dirty="0"/>
              <a:t>Обучающие - </a:t>
            </a:r>
            <a:r>
              <a:rPr lang="ru-RU" dirty="0"/>
              <a:t> активизация использования лексического материала по теме урока “</a:t>
            </a:r>
            <a:r>
              <a:rPr lang="en-US" dirty="0"/>
              <a:t>Who is who</a:t>
            </a:r>
            <a:r>
              <a:rPr lang="ru-RU" dirty="0"/>
              <a:t>? </a:t>
            </a:r>
            <a:r>
              <a:rPr lang="en-US" dirty="0"/>
              <a:t>Appearance</a:t>
            </a:r>
            <a:r>
              <a:rPr lang="ru-RU" dirty="0"/>
              <a:t>”, развитие навыков устной речи; знакомство с героями англоязычной детской литературы (“</a:t>
            </a:r>
            <a:r>
              <a:rPr lang="en-US" dirty="0"/>
              <a:t>Alice in Wonderland</a:t>
            </a:r>
            <a:r>
              <a:rPr lang="ru-RU" dirty="0"/>
              <a:t>” – «Алиса в стране чудес», “</a:t>
            </a:r>
            <a:r>
              <a:rPr lang="en-US" dirty="0"/>
              <a:t>A Christmas Carol</a:t>
            </a:r>
            <a:r>
              <a:rPr lang="ru-RU" dirty="0"/>
              <a:t>” – «Рождественская песнь», “</a:t>
            </a:r>
            <a:r>
              <a:rPr lang="en-US" dirty="0"/>
              <a:t>The Wonderful Wizard of Oz</a:t>
            </a:r>
            <a:r>
              <a:rPr lang="ru-RU" dirty="0"/>
              <a:t>” – «Удивительный волшебник страны </a:t>
            </a:r>
            <a:r>
              <a:rPr lang="ru-RU" dirty="0" err="1"/>
              <a:t>Оз</a:t>
            </a:r>
            <a:r>
              <a:rPr lang="ru-RU" dirty="0"/>
              <a:t>», “</a:t>
            </a:r>
            <a:r>
              <a:rPr lang="en-US" dirty="0"/>
              <a:t>Peter Pen</a:t>
            </a:r>
            <a:r>
              <a:rPr lang="ru-RU" dirty="0"/>
              <a:t>” – «Питер </a:t>
            </a:r>
            <a:r>
              <a:rPr lang="ru-RU" dirty="0" err="1"/>
              <a:t>Пэн</a:t>
            </a:r>
            <a:r>
              <a:rPr lang="ru-RU" dirty="0"/>
              <a:t>»); развитие навыков </a:t>
            </a:r>
            <a:r>
              <a:rPr lang="ru-RU" dirty="0" err="1"/>
              <a:t>аудирования</a:t>
            </a:r>
            <a:r>
              <a:rPr lang="ru-RU" dirty="0"/>
              <a:t>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76497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moustache freckles scar beard He has ... . She has … 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1777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o the language puzzle. Find ten words about appearance and copy them out  s l f i a o m l i r d e r k c u a h u w r i e a s i t t l v p f b v e m b e u i o o y d h k b a w u g s j q y t a l k a i t o l d a p c l a h e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57272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s l f i a o m i r l c d e r k h u w a u r i e a s i t t l v b p e f v m d o u e i b y o u w h a k g b s t q j a y t l i k a o d l a p l c a h e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00415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fsd.multiurok.ru/html/2017/11/11/s_5a06b5798adfe/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21856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escribe your friend or family member.  Don’t forget to tell about his/her:  Kate is my best friend. She is short and slim. She is in her twenties. She has a long, blond hair and a round face. She is creative, artistic, curious and fit. Kate is very sociable and imaginative. build height age hair  face special features character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1337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Цели: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/>
              <a:t>Воспитательные</a:t>
            </a:r>
            <a:r>
              <a:rPr lang="ru-RU" dirty="0"/>
              <a:t> - воспитание интереса к изучению языка, воспитание культуры работы в парах. </a:t>
            </a:r>
          </a:p>
          <a:p>
            <a:pPr algn="just"/>
            <a:r>
              <a:rPr lang="ru-RU" b="1" dirty="0"/>
              <a:t>Развивающие - </a:t>
            </a:r>
            <a:r>
              <a:rPr lang="ru-RU" dirty="0"/>
              <a:t> развитие языковой догадки, развитие навыков чтения и речи.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5654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Планируемые результаты: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/>
              <a:t>Предметные.</a:t>
            </a:r>
            <a:endParaRPr lang="ru-RU" dirty="0"/>
          </a:p>
          <a:p>
            <a:pPr algn="just"/>
            <a:r>
              <a:rPr lang="ru-RU" dirty="0" smtClean="0"/>
              <a:t>Формирование </a:t>
            </a:r>
            <a:r>
              <a:rPr lang="ru-RU" dirty="0"/>
              <a:t>активного и </a:t>
            </a:r>
            <a:r>
              <a:rPr lang="ru-RU" dirty="0" smtClean="0"/>
              <a:t>пассивного лексического </a:t>
            </a:r>
            <a:r>
              <a:rPr lang="ru-RU" dirty="0"/>
              <a:t>запаса по теме </a:t>
            </a:r>
            <a:r>
              <a:rPr lang="ru-RU" dirty="0" smtClean="0"/>
              <a:t>   </a:t>
            </a:r>
            <a:r>
              <a:rPr lang="ru-RU" dirty="0"/>
              <a:t>«Кто есть кто? Внешность»;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Правильно читают;  активно используют в речевой практике слова из нового лексического и грамматического материала; составляют монологические, диалогические высказывания с опорой на иллюстрации, грамматические модели.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Развитие навыков </a:t>
            </a:r>
            <a:r>
              <a:rPr lang="ru-RU" dirty="0" err="1"/>
              <a:t>аудирования</a:t>
            </a:r>
            <a:r>
              <a:rPr lang="ru-RU" dirty="0"/>
              <a:t> и произносительных навыков.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6355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err="1">
                <a:solidFill>
                  <a:srgbClr val="FF0000"/>
                </a:solidFill>
              </a:rPr>
              <a:t>Метапредметные</a:t>
            </a:r>
            <a:r>
              <a:rPr lang="ru-RU" sz="3200" b="1" dirty="0">
                <a:solidFill>
                  <a:srgbClr val="FF0000"/>
                </a:solidFill>
              </a:rPr>
              <a:t>: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Овладение умением планировать свои действия в соответствии с поставленной задачей и условиями ее реализации;</a:t>
            </a:r>
          </a:p>
          <a:p>
            <a:pPr algn="just"/>
            <a:r>
              <a:rPr lang="ru-RU" dirty="0" smtClean="0"/>
              <a:t>Овладение </a:t>
            </a:r>
            <a:r>
              <a:rPr lang="ru-RU" dirty="0"/>
              <a:t>способностью принимать и сохранять цели и задачи учебной деятельности, находить средства ее осуществления;</a:t>
            </a:r>
          </a:p>
          <a:p>
            <a:pPr algn="just"/>
            <a:r>
              <a:rPr lang="ru-RU" dirty="0" smtClean="0"/>
              <a:t>Формирование </a:t>
            </a:r>
            <a:r>
              <a:rPr lang="ru-RU" dirty="0"/>
              <a:t>умений пользоваться наглядными средствами предъявления языкового материала, проводить сравнение по заданным критериям.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2353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Личностные: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Формирование учебно-познавательного интереса к новому учебному материалу и способам решения новой задачи;</a:t>
            </a:r>
          </a:p>
          <a:p>
            <a:pPr algn="just"/>
            <a:r>
              <a:rPr lang="ru-RU" dirty="0" smtClean="0"/>
              <a:t>Формирование </a:t>
            </a:r>
            <a:r>
              <a:rPr lang="ru-RU" dirty="0"/>
              <a:t>навыков самоанализа и самоконтроля.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5356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Структура урока: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dirty="0" smtClean="0"/>
              <a:t> </a:t>
            </a:r>
            <a:r>
              <a:rPr lang="ru-RU" sz="2000" dirty="0"/>
              <a:t>Организационный момент;</a:t>
            </a:r>
          </a:p>
          <a:p>
            <a:pPr algn="just"/>
            <a:r>
              <a:rPr lang="ru-RU" sz="2000" dirty="0"/>
              <a:t> </a:t>
            </a:r>
            <a:r>
              <a:rPr lang="ru-RU" sz="2000" dirty="0" smtClean="0"/>
              <a:t>Знакомство </a:t>
            </a:r>
            <a:r>
              <a:rPr lang="ru-RU" sz="2000" dirty="0"/>
              <a:t>с темой урока, определение темы и целей урока.</a:t>
            </a:r>
          </a:p>
          <a:p>
            <a:pPr algn="just"/>
            <a:r>
              <a:rPr lang="ru-RU" sz="2000" dirty="0" smtClean="0"/>
              <a:t> </a:t>
            </a:r>
            <a:r>
              <a:rPr lang="ru-RU" sz="2000" dirty="0"/>
              <a:t>Этап подготовки учащихся к работе на основном этапе: Введение новой  </a:t>
            </a:r>
            <a:r>
              <a:rPr lang="ru-RU" sz="2000" dirty="0" smtClean="0"/>
              <a:t>лексики </a:t>
            </a:r>
            <a:r>
              <a:rPr lang="ru-RU" sz="2000" dirty="0"/>
              <a:t>(Учебник: Упр.1,2, стр.28);</a:t>
            </a:r>
          </a:p>
          <a:p>
            <a:pPr algn="just"/>
            <a:r>
              <a:rPr lang="ru-RU" sz="2000" dirty="0" smtClean="0"/>
              <a:t> </a:t>
            </a:r>
            <a:r>
              <a:rPr lang="ru-RU" sz="2000" dirty="0"/>
              <a:t>Проведение физкультминутки (Пение песни </a:t>
            </a:r>
            <a:r>
              <a:rPr lang="en-US" sz="2000" dirty="0"/>
              <a:t>D</a:t>
            </a:r>
            <a:r>
              <a:rPr lang="ru-RU" sz="2000" dirty="0"/>
              <a:t>.</a:t>
            </a:r>
            <a:r>
              <a:rPr lang="en-US" sz="2000" dirty="0"/>
              <a:t>White</a:t>
            </a:r>
            <a:r>
              <a:rPr lang="ru-RU" sz="2000" dirty="0"/>
              <a:t> “</a:t>
            </a:r>
            <a:r>
              <a:rPr lang="en-US" sz="2000" dirty="0"/>
              <a:t>Follow me</a:t>
            </a:r>
            <a:r>
              <a:rPr lang="ru-RU" sz="2000" dirty="0"/>
              <a:t>”);</a:t>
            </a:r>
          </a:p>
          <a:p>
            <a:pPr algn="just"/>
            <a:r>
              <a:rPr lang="ru-RU" sz="2000" dirty="0" smtClean="0"/>
              <a:t>Основной </a:t>
            </a:r>
            <a:r>
              <a:rPr lang="ru-RU" sz="2000" dirty="0"/>
              <a:t>этап работы по теме урока: Развитие навыков письменной речи (Выполнение заданий по раздаточному материалу: закрепление новой лексики в упражнении; работа по прочитанному диалогу (закрепление полученной информации с опорой на “</a:t>
            </a:r>
            <a:r>
              <a:rPr lang="en-US" sz="2000" dirty="0"/>
              <a:t>True</a:t>
            </a:r>
            <a:r>
              <a:rPr lang="ru-RU" sz="2000" dirty="0"/>
              <a:t>”/”</a:t>
            </a:r>
            <a:r>
              <a:rPr lang="en-US" sz="2000" dirty="0"/>
              <a:t>False</a:t>
            </a:r>
            <a:r>
              <a:rPr lang="ru-RU" sz="2000" dirty="0"/>
              <a:t>”); задание на </a:t>
            </a:r>
            <a:r>
              <a:rPr lang="ru-RU" sz="2000" dirty="0" err="1"/>
              <a:t>аудирование</a:t>
            </a:r>
            <a:r>
              <a:rPr lang="ru-RU" sz="2000" dirty="0"/>
              <a:t>). </a:t>
            </a:r>
          </a:p>
          <a:p>
            <a:pPr algn="just"/>
            <a:r>
              <a:rPr lang="ru-RU" sz="2000" dirty="0" smtClean="0"/>
              <a:t> </a:t>
            </a:r>
            <a:r>
              <a:rPr lang="ru-RU" sz="2000" dirty="0"/>
              <a:t>Работа в парах (выполнение заданий по раздаточному материалу); </a:t>
            </a:r>
          </a:p>
          <a:p>
            <a:pPr algn="just"/>
            <a:r>
              <a:rPr lang="ru-RU" sz="2000" dirty="0" smtClean="0"/>
              <a:t> </a:t>
            </a:r>
            <a:r>
              <a:rPr lang="ru-RU" sz="2000" dirty="0"/>
              <a:t>Продолжение по теме урока: Работа по учебнику: чтение диалога с полным пониманием содержания (Упр.3, стр.28-29);</a:t>
            </a:r>
          </a:p>
          <a:p>
            <a:pPr algn="just"/>
            <a:r>
              <a:rPr lang="ru-RU" sz="2000" dirty="0" smtClean="0"/>
              <a:t>Этап </a:t>
            </a:r>
            <a:r>
              <a:rPr lang="ru-RU" sz="2000" dirty="0"/>
              <a:t>информации о домашнем задании;</a:t>
            </a:r>
          </a:p>
          <a:p>
            <a:pPr algn="just"/>
            <a:r>
              <a:rPr lang="ru-RU" sz="2000" dirty="0" smtClean="0"/>
              <a:t> </a:t>
            </a:r>
            <a:r>
              <a:rPr lang="ru-RU" sz="2000" dirty="0"/>
              <a:t>Этап подведения итогов занятия. </a:t>
            </a:r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66966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7/11/11/s_5a06b5798adfe/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3740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e aim of our lesson is..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48822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123</TotalTime>
  <Words>644</Words>
  <Application>Microsoft Office PowerPoint</Application>
  <PresentationFormat>Экран (4:3)</PresentationFormat>
  <Paragraphs>69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Открытый урок по английскому языку  в 7 «Ю» классе по теме “Who is who? Appearance”. </vt:lpstr>
      <vt:lpstr>Цели: </vt:lpstr>
      <vt:lpstr>Цели:</vt:lpstr>
      <vt:lpstr>Планируемые результаты:</vt:lpstr>
      <vt:lpstr>Метапредметные:</vt:lpstr>
      <vt:lpstr>Личностные:</vt:lpstr>
      <vt:lpstr>Структура урока: </vt:lpstr>
      <vt:lpstr>Презентация PowerPoint</vt:lpstr>
      <vt:lpstr>Презентация PowerPoint</vt:lpstr>
      <vt:lpstr>Look at the characters. Which books are they from? </vt:lpstr>
      <vt:lpstr>What’s she look like?</vt:lpstr>
      <vt:lpstr>What’s she look like? </vt:lpstr>
      <vt:lpstr>What’s he look like?</vt:lpstr>
      <vt:lpstr>What’s she look like?</vt:lpstr>
      <vt:lpstr>What’s he look like?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Открытый урок по английскому языку  в 7 «Ю» классе по теме “Who is who? Appearance”. </dc:title>
  <dc:creator>Елена</dc:creator>
  <cp:lastModifiedBy>Елена</cp:lastModifiedBy>
  <cp:revision>44</cp:revision>
  <dcterms:created xsi:type="dcterms:W3CDTF">2021-10-17T08:30:08Z</dcterms:created>
  <dcterms:modified xsi:type="dcterms:W3CDTF">2021-10-20T21:46:08Z</dcterms:modified>
</cp:coreProperties>
</file>