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  <p:sldId id="275" r:id="rId20"/>
    <p:sldId id="276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Открытый урок по английскому языку 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в </a:t>
            </a:r>
            <a:r>
              <a:rPr lang="ru-RU" sz="3200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6«В»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классе</a:t>
            </a:r>
            <a:b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</a:b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по теме </a:t>
            </a:r>
            <a:r>
              <a:rPr lang="en-US" sz="3200" b="1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“Feasts. Let’s celebrate”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</a:p>
          <a:p>
            <a:pPr algn="r"/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английского языка</a:t>
            </a:r>
            <a:b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№31</a:t>
            </a:r>
          </a:p>
          <a:p>
            <a:pPr algn="r"/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Жалыбина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Геннадьевна </a:t>
            </a:r>
          </a:p>
          <a:p>
            <a:pPr algn="r"/>
            <a:endParaRPr lang="ru-RU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г.о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Мытищи, 2021 год.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61842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FFC000"/>
                </a:solidFill>
              </a:rPr>
              <a:t>WHAT DO PEOPLE DO ON THAT DAY? </a:t>
            </a:r>
            <a:endParaRPr lang="ru-RU" sz="2400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GUY FAWKES DAY (The 5-th of November)</a:t>
            </a:r>
            <a:endParaRPr lang="ru-RU" sz="24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PEOPLE  WATCH  A FIREWORK  DISPLAY. 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Рисунок 4" descr="https://interesno-vse.ru/wp-content/uploads/guy_fawkes_79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268760"/>
            <a:ext cx="5256584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40379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67718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rgbClr val="00B050"/>
                </a:solidFill>
              </a:rPr>
              <a:t>WHAT DO PEOPLE DO ON THAT DAY? </a:t>
            </a:r>
            <a:endParaRPr lang="ru-RU" sz="2400" dirty="0">
              <a:solidFill>
                <a:srgbClr val="00B05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Halloween (The 31-st of October)</a:t>
            </a:r>
            <a:endParaRPr lang="ru-RU" sz="2800" b="1" dirty="0">
              <a:solidFill>
                <a:srgbClr val="C00000"/>
              </a:solidFill>
            </a:endParaRPr>
          </a:p>
          <a:p>
            <a:endParaRPr lang="ru-RU" sz="36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PEOPLE  WEAR  COSTUMES.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https://jadvalyab.ir/blog/wp-content/uploads/2020/10/13950812101804757908290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79" y="1484784"/>
            <a:ext cx="5256585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63016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95710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accent4"/>
                </a:solidFill>
              </a:rPr>
              <a:t>WHAT DO PEOPLE DO ON THAT DAY?</a:t>
            </a:r>
            <a:endParaRPr lang="ru-RU" sz="2400" dirty="0">
              <a:solidFill>
                <a:schemeClr val="accent4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MAY DAY (The 1-st of May)</a:t>
            </a:r>
            <a:endParaRPr lang="ru-RU" sz="2800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200" b="1" dirty="0" smtClean="0">
                <a:solidFill>
                  <a:srgbClr val="FF0000"/>
                </a:solidFill>
              </a:rPr>
              <a:t>PEOPLE   MAKE  WREATHS.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https://ds04.infourok.ru/uploads/ex/04cf/0004e6ce-6980e95e/hello_html_2b53dbb8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124744"/>
            <a:ext cx="4824536" cy="52565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7319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3008313" cy="100811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accent2"/>
                </a:solidFill>
              </a:rPr>
              <a:t>WHAT DO PEOPLE DO ON THAT DAY? </a:t>
            </a:r>
            <a:endParaRPr lang="ru-RU" sz="2400" dirty="0">
              <a:solidFill>
                <a:schemeClr val="accent2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b="1" dirty="0">
                <a:solidFill>
                  <a:srgbClr val="C00000"/>
                </a:solidFill>
              </a:rPr>
              <a:t>VALENTINE’S DAY (The 14-th of February)</a:t>
            </a:r>
            <a:endParaRPr lang="ru-RU" sz="2800" dirty="0">
              <a:solidFill>
                <a:srgbClr val="C00000"/>
              </a:solidFill>
            </a:endParaRPr>
          </a:p>
          <a:p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PEOPLE  EXCHANGE  GIFTS  AND  OFFER  SWEETS  AND  FLOWERS. 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Рисунок 4" descr="https://swall.teahub.io/photos/small/118-1188089_happy-valentines-cupid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68760"/>
            <a:ext cx="5040560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14320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Here are new </a:t>
            </a:r>
            <a:r>
              <a:rPr lang="en-US" sz="3200" b="1" dirty="0" smtClean="0">
                <a:solidFill>
                  <a:srgbClr val="FF0000"/>
                </a:solidFill>
              </a:rPr>
              <a:t>words</a:t>
            </a:r>
            <a:r>
              <a:rPr lang="ru-RU" sz="3200" b="1" dirty="0">
                <a:solidFill>
                  <a:srgbClr val="FF0000"/>
                </a:solidFill>
              </a:rPr>
              <a:t>:</a:t>
            </a:r>
            <a:r>
              <a:rPr lang="ru-RU" sz="3200" dirty="0">
                <a:solidFill>
                  <a:srgbClr val="FF0000"/>
                </a:solidFill>
              </a:rPr>
              <a:t/>
            </a:r>
            <a:br>
              <a:rPr lang="ru-RU" sz="3200" dirty="0">
                <a:solidFill>
                  <a:srgbClr val="FF0000"/>
                </a:solidFill>
              </a:rPr>
            </a:b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544616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en-US" sz="4000" b="1" dirty="0">
                <a:solidFill>
                  <a:srgbClr val="7030A0"/>
                </a:solidFill>
              </a:rPr>
              <a:t>Celebration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Праздник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2060"/>
                </a:solidFill>
              </a:rPr>
              <a:t>Wear costume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Носить костюм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70C0"/>
                </a:solidFill>
              </a:rPr>
              <a:t>Exchange gifts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Обмениваться подарками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B0F0"/>
                </a:solidFill>
              </a:rPr>
              <a:t>Hold balloons</a:t>
            </a:r>
            <a:r>
              <a:rPr lang="en-US" sz="4000" dirty="0">
                <a:solidFill>
                  <a:srgbClr val="00B0F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Держать шары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</a:rPr>
              <a:t>Make wreaths</a:t>
            </a:r>
            <a:r>
              <a:rPr lang="en-US" sz="40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Делать венки 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B050"/>
                </a:solidFill>
              </a:rPr>
              <a:t>Offer flowers and sweets</a:t>
            </a:r>
            <a:r>
              <a:rPr lang="en-US" sz="4000" dirty="0">
                <a:solidFill>
                  <a:srgbClr val="00B05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Предлагать цветы и угощение 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C00000"/>
                </a:solidFill>
              </a:rPr>
              <a:t>Eat traditional food</a:t>
            </a:r>
            <a:r>
              <a:rPr lang="ru-RU" sz="4000" dirty="0">
                <a:solidFill>
                  <a:srgbClr val="C00000"/>
                </a:solidFill>
              </a:rPr>
              <a:t> </a:t>
            </a:r>
            <a:r>
              <a:rPr lang="ru-RU" sz="4000" dirty="0"/>
              <a:t>– Кушать национальное блюдо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7030A0"/>
                </a:solidFill>
              </a:rPr>
              <a:t>Watch parades</a:t>
            </a:r>
            <a:r>
              <a:rPr lang="en-US" sz="4000" dirty="0">
                <a:solidFill>
                  <a:srgbClr val="7030A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Смотреть парады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2060"/>
                </a:solidFill>
              </a:rPr>
              <a:t>Watch a firework display</a:t>
            </a:r>
            <a:r>
              <a:rPr lang="en-US" sz="4000" dirty="0">
                <a:solidFill>
                  <a:srgbClr val="00206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Смотреть фейерверк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FFC000"/>
                </a:solidFill>
              </a:rPr>
              <a:t>Throw streamers</a:t>
            </a:r>
            <a:r>
              <a:rPr lang="en-US" sz="4000" dirty="0">
                <a:solidFill>
                  <a:srgbClr val="FFC00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Бросать серпантин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B050"/>
                </a:solidFill>
              </a:rPr>
              <a:t>Toffee apple</a:t>
            </a:r>
            <a:r>
              <a:rPr lang="ru-RU" sz="4000" dirty="0">
                <a:solidFill>
                  <a:srgbClr val="00B050"/>
                </a:solidFill>
              </a:rPr>
              <a:t> </a:t>
            </a:r>
            <a:r>
              <a:rPr lang="ru-RU" sz="4000" dirty="0"/>
              <a:t>– Яблоко в карамельной глазури</a:t>
            </a:r>
          </a:p>
          <a:p>
            <a:pPr marL="0" indent="0" algn="just">
              <a:buNone/>
            </a:pPr>
            <a:r>
              <a:rPr lang="en-US" sz="4000" b="1" dirty="0">
                <a:solidFill>
                  <a:srgbClr val="0070C0"/>
                </a:solidFill>
              </a:rPr>
              <a:t>Perform tricks</a:t>
            </a:r>
            <a:r>
              <a:rPr lang="en-US" sz="4000" dirty="0">
                <a:solidFill>
                  <a:srgbClr val="0070C0"/>
                </a:solidFill>
              </a:rPr>
              <a:t> </a:t>
            </a:r>
            <a:r>
              <a:rPr lang="en-US" sz="4000" dirty="0"/>
              <a:t>– </a:t>
            </a:r>
            <a:r>
              <a:rPr lang="ru-RU" sz="4000" dirty="0"/>
              <a:t>Показывать фокусы 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3987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3008313" cy="1152128"/>
          </a:xfrm>
        </p:spPr>
        <p:txBody>
          <a:bodyPr>
            <a:noAutofit/>
          </a:bodyPr>
          <a:lstStyle/>
          <a:p>
            <a:pPr algn="ctr"/>
            <a:r>
              <a:rPr lang="en-US" sz="1800" dirty="0" smtClean="0">
                <a:solidFill>
                  <a:srgbClr val="7030A0"/>
                </a:solidFill>
              </a:rPr>
              <a:t>CHILDREN, WHAT DO YOU KNOW ABOUT</a:t>
            </a:r>
            <a:r>
              <a:rPr lang="en-US" sz="1800" dirty="0" smtClean="0"/>
              <a:t> 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ST</a:t>
            </a:r>
            <a:r>
              <a:rPr lang="en-US" sz="1800" dirty="0">
                <a:solidFill>
                  <a:srgbClr val="C00000"/>
                </a:solidFill>
              </a:rPr>
              <a:t>. PATRICK’S DAY </a:t>
            </a:r>
            <a:r>
              <a:rPr lang="en-US" sz="1800" dirty="0" smtClean="0">
                <a:solidFill>
                  <a:srgbClr val="C00000"/>
                </a:solidFill>
              </a:rPr>
              <a:t>? (</a:t>
            </a:r>
            <a:r>
              <a:rPr lang="en-US" sz="1800" dirty="0">
                <a:solidFill>
                  <a:srgbClr val="C00000"/>
                </a:solidFill>
              </a:rPr>
              <a:t>17-TH OF MARCH) </a:t>
            </a:r>
            <a:r>
              <a:rPr lang="ru-RU" sz="1800" dirty="0">
                <a:solidFill>
                  <a:srgbClr val="C00000"/>
                </a:solidFill>
              </a:rPr>
              <a:t/>
            </a:r>
            <a:br>
              <a:rPr lang="ru-RU" sz="1800" dirty="0">
                <a:solidFill>
                  <a:srgbClr val="C00000"/>
                </a:solidFill>
              </a:rPr>
            </a:br>
            <a:endParaRPr lang="ru-RU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422900"/>
          </a:xfrm>
        </p:spPr>
        <p:txBody>
          <a:bodyPr>
            <a:noAutofit/>
          </a:bodyPr>
          <a:lstStyle/>
          <a:p>
            <a:pPr marL="285750" indent="-288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Saint Patrick was a 5th-century Romano-British Christian missionary and Bishop in Ireland</a:t>
            </a:r>
            <a:r>
              <a:rPr lang="en-US" sz="2000" dirty="0" smtClean="0"/>
              <a:t>. </a:t>
            </a:r>
          </a:p>
          <a:p>
            <a:pPr marL="285750" indent="-288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smtClean="0"/>
              <a:t>Saint Patrick  </a:t>
            </a:r>
            <a:r>
              <a:rPr lang="en-US" sz="2000" dirty="0"/>
              <a:t>day  is  a cultural and religious celebration held on 17 </a:t>
            </a:r>
            <a:r>
              <a:rPr lang="en-US" sz="2000" dirty="0" smtClean="0"/>
              <a:t>March.</a:t>
            </a:r>
          </a:p>
          <a:p>
            <a:pPr marL="285750" indent="-2880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Celebrations generally involve public parades and festivals, and the wearing of green </a:t>
            </a:r>
            <a:r>
              <a:rPr lang="en-US" sz="2000" dirty="0" smtClean="0"/>
              <a:t>attire</a:t>
            </a:r>
            <a:r>
              <a:rPr lang="en-US" sz="2400" dirty="0" smtClean="0"/>
              <a:t>.</a:t>
            </a:r>
            <a:endParaRPr lang="en-US" sz="2800" dirty="0" smtClean="0"/>
          </a:p>
        </p:txBody>
      </p:sp>
      <p:pic>
        <p:nvPicPr>
          <p:cNvPr id="5" name="Объект 4" descr="https://i.ytimg.com/vi/A-JJhSPhHrM/maxresdefault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5040560" cy="57606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53259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solidFill>
                  <a:srgbClr val="FFC000"/>
                </a:solidFill>
              </a:rPr>
              <a:t>St.Book</a:t>
            </a:r>
            <a:r>
              <a:rPr lang="en-US" sz="3200" b="1" dirty="0" smtClean="0">
                <a:solidFill>
                  <a:srgbClr val="FFC000"/>
                </a:solidFill>
              </a:rPr>
              <a:t>: Ex.3, page 48.</a:t>
            </a:r>
            <a:endParaRPr lang="ru-RU" sz="3200" b="1" dirty="0">
              <a:solidFill>
                <a:srgbClr val="FFC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328592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chemeClr val="accent6">
                    <a:lumMod val="75000"/>
                  </a:schemeClr>
                </a:solidFill>
              </a:rPr>
              <a:t>It sounds as if everyone’s having a great time.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Кажется</a:t>
            </a:r>
            <a:r>
              <a:rPr lang="en-US" dirty="0"/>
              <a:t>, </a:t>
            </a:r>
            <a:r>
              <a:rPr lang="ru-RU" dirty="0"/>
              <a:t>все хорошо проводят 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dirty="0"/>
              <a:t> время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7030A0"/>
                </a:solidFill>
              </a:rPr>
              <a:t>A gang of ten-year-olds.</a:t>
            </a:r>
            <a:r>
              <a:rPr lang="en-US" dirty="0">
                <a:solidFill>
                  <a:srgbClr val="7030A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Компания</a:t>
            </a:r>
            <a:r>
              <a:rPr lang="en-US" dirty="0"/>
              <a:t> (</a:t>
            </a:r>
            <a:r>
              <a:rPr lang="ru-RU" dirty="0"/>
              <a:t>тусовка</a:t>
            </a:r>
            <a:r>
              <a:rPr lang="en-US" dirty="0"/>
              <a:t>) </a:t>
            </a:r>
            <a:r>
              <a:rPr lang="ru-RU" dirty="0"/>
              <a:t>десятилеток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0070C0"/>
                </a:solidFill>
              </a:rPr>
              <a:t>Witch costume.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Костюм ведьмы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FF0000"/>
                </a:solidFill>
              </a:rPr>
              <a:t>He</a:t>
            </a:r>
            <a:r>
              <a:rPr lang="ru-RU" b="1" dirty="0">
                <a:solidFill>
                  <a:srgbClr val="FF0000"/>
                </a:solidFill>
              </a:rPr>
              <a:t>’</a:t>
            </a:r>
            <a:r>
              <a:rPr lang="en-US" b="1" dirty="0">
                <a:solidFill>
                  <a:srgbClr val="FF0000"/>
                </a:solidFill>
              </a:rPr>
              <a:t>s terrifying everyone</a:t>
            </a:r>
            <a:r>
              <a:rPr lang="ru-RU" b="1" dirty="0">
                <a:solidFill>
                  <a:srgbClr val="FF0000"/>
                </a:solidFill>
              </a:rPr>
              <a:t>.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– Он всех ввергает в ужас.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002060"/>
                </a:solidFill>
              </a:rPr>
              <a:t>Are you bobbing for apples</a:t>
            </a:r>
            <a:r>
              <a:rPr lang="ru-RU" b="1" dirty="0">
                <a:solidFill>
                  <a:srgbClr val="002060"/>
                </a:solidFill>
              </a:rPr>
              <a:t>?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/>
              <a:t>– Вы откусываете яблоко без помощи рук (игра)?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00B050"/>
                </a:solidFill>
              </a:rPr>
              <a:t>The apples are nearly all gone.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Яблоки почти закончились</a:t>
            </a:r>
            <a:r>
              <a:rPr lang="en-US" dirty="0"/>
              <a:t>.</a:t>
            </a:r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FFC000"/>
                </a:solidFill>
              </a:rPr>
              <a:t>Can you help me clean up?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Поможешь мне с уборкой</a:t>
            </a:r>
            <a:r>
              <a:rPr lang="en-US" dirty="0"/>
              <a:t>?</a:t>
            </a:r>
            <a:endParaRPr lang="ru-RU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en-US" b="1" dirty="0">
                <a:solidFill>
                  <a:srgbClr val="C00000"/>
                </a:solidFill>
              </a:rPr>
              <a:t>I would do anything for a toffee apple!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/>
              <a:t>– </a:t>
            </a:r>
            <a:r>
              <a:rPr lang="ru-RU" dirty="0"/>
              <a:t>Ради яблок в сиропе я готов на всё</a:t>
            </a:r>
            <a:r>
              <a:rPr lang="en-US" dirty="0"/>
              <a:t>.   </a:t>
            </a:r>
            <a:r>
              <a:rPr lang="en-US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8982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CHILDREN, IS IT TRUE (T) OR IS IT FALSE(F)? (THE DIALOGUE, EX.3, page 48)</a:t>
            </a:r>
            <a:endParaRPr lang="ru-RU" sz="2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/>
          </a:bodyPr>
          <a:lstStyle/>
          <a:p>
            <a:pPr lvl="0" algn="just"/>
            <a:r>
              <a:rPr lang="en-US" dirty="0"/>
              <a:t>Tess is having a great time.                                         </a:t>
            </a:r>
            <a:endParaRPr lang="ru-RU" dirty="0"/>
          </a:p>
          <a:p>
            <a:pPr lvl="0" algn="just"/>
            <a:r>
              <a:rPr lang="en-US" dirty="0"/>
              <a:t>Nobody is wearing  costumes.                                     </a:t>
            </a:r>
            <a:endParaRPr lang="ru-RU" dirty="0"/>
          </a:p>
          <a:p>
            <a:pPr lvl="0" algn="just"/>
            <a:r>
              <a:rPr lang="en-US" dirty="0"/>
              <a:t>Tess is wearing her witch costume.                              </a:t>
            </a:r>
            <a:endParaRPr lang="ru-RU" dirty="0"/>
          </a:p>
          <a:p>
            <a:pPr lvl="0" algn="just"/>
            <a:r>
              <a:rPr lang="en-US" dirty="0"/>
              <a:t>Children are playing bobbing for apples.                     </a:t>
            </a:r>
            <a:endParaRPr lang="ru-RU" dirty="0"/>
          </a:p>
          <a:p>
            <a:pPr lvl="0" algn="just"/>
            <a:r>
              <a:rPr lang="en-US" dirty="0"/>
              <a:t>Children are eating pumpkin pie and toffee apples.      </a:t>
            </a:r>
            <a:endParaRPr lang="ru-RU" dirty="0"/>
          </a:p>
          <a:p>
            <a:pPr lvl="0" algn="just"/>
            <a:r>
              <a:rPr lang="en-US" dirty="0"/>
              <a:t>Pete would do anything for a pumpkin.                       </a:t>
            </a:r>
            <a:endParaRPr lang="ru-RU" dirty="0"/>
          </a:p>
          <a:p>
            <a:pPr lvl="0" algn="just"/>
            <a:r>
              <a:rPr lang="en-US" dirty="0"/>
              <a:t>Tess didn’t invite Pete.  </a:t>
            </a:r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8676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00B0F0"/>
                </a:solidFill>
              </a:rPr>
              <a:t>ANSWERS</a:t>
            </a:r>
            <a:endParaRPr lang="ru-RU" sz="3200" b="1" dirty="0">
              <a:solidFill>
                <a:srgbClr val="00B0F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FF0000"/>
                </a:solidFill>
              </a:rPr>
              <a:t>TRUE 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FALSE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FF0000"/>
                </a:solidFill>
              </a:rPr>
              <a:t>TRUE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FALSE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FALSE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FALSE</a:t>
            </a:r>
          </a:p>
          <a:p>
            <a:pPr marL="514350" indent="-514350">
              <a:buAutoNum type="arabicParenR"/>
            </a:pPr>
            <a:r>
              <a:rPr lang="en-US" b="1" dirty="0" smtClean="0">
                <a:solidFill>
                  <a:srgbClr val="7030A0"/>
                </a:solidFill>
              </a:rPr>
              <a:t>FALSE</a:t>
            </a:r>
            <a:endParaRPr lang="ru-RU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481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Елена\Downloads\1b1f4d6a4cbe93926475c12a36a5954f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052736"/>
            <a:ext cx="792088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6338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Цели урока: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b="1" dirty="0">
                <a:solidFill>
                  <a:srgbClr val="0070C0"/>
                </a:solidFill>
              </a:rPr>
              <a:t>Обучающие</a:t>
            </a:r>
            <a:r>
              <a:rPr lang="ru-RU" b="1" dirty="0"/>
              <a:t> - </a:t>
            </a:r>
            <a:r>
              <a:rPr lang="ru-RU" dirty="0"/>
              <a:t> активизация использования лексического материала по теме урока “</a:t>
            </a:r>
            <a:r>
              <a:rPr lang="en-US" dirty="0"/>
              <a:t>Feasts</a:t>
            </a:r>
            <a:r>
              <a:rPr lang="ru-RU" dirty="0"/>
              <a:t>. </a:t>
            </a:r>
            <a:r>
              <a:rPr lang="en-US" dirty="0"/>
              <a:t>Let</a:t>
            </a:r>
            <a:r>
              <a:rPr lang="ru-RU" dirty="0"/>
              <a:t>’</a:t>
            </a:r>
            <a:r>
              <a:rPr lang="en-US" dirty="0"/>
              <a:t>s celebrate</a:t>
            </a:r>
            <a:r>
              <a:rPr lang="ru-RU" dirty="0"/>
              <a:t>” (введение и употребление названий праздников: </a:t>
            </a:r>
            <a:r>
              <a:rPr lang="en-US" dirty="0"/>
              <a:t>St</a:t>
            </a:r>
            <a:r>
              <a:rPr lang="ru-RU" dirty="0"/>
              <a:t>. </a:t>
            </a:r>
            <a:r>
              <a:rPr lang="en-US" dirty="0"/>
              <a:t>Patrick</a:t>
            </a:r>
            <a:r>
              <a:rPr lang="ru-RU" dirty="0"/>
              <a:t>’</a:t>
            </a:r>
            <a:r>
              <a:rPr lang="en-US" dirty="0"/>
              <a:t>s Day</a:t>
            </a:r>
            <a:r>
              <a:rPr lang="ru-RU" dirty="0"/>
              <a:t>, </a:t>
            </a:r>
            <a:r>
              <a:rPr lang="en-US" dirty="0"/>
              <a:t>Thanksgiving</a:t>
            </a:r>
            <a:r>
              <a:rPr lang="ru-RU" dirty="0"/>
              <a:t>, </a:t>
            </a:r>
            <a:r>
              <a:rPr lang="en-US" dirty="0"/>
              <a:t>Guy Fawkes Day</a:t>
            </a:r>
            <a:r>
              <a:rPr lang="ru-RU" dirty="0"/>
              <a:t>, </a:t>
            </a:r>
            <a:r>
              <a:rPr lang="en-US" dirty="0"/>
              <a:t>Halloween</a:t>
            </a:r>
            <a:r>
              <a:rPr lang="ru-RU" dirty="0"/>
              <a:t>, </a:t>
            </a:r>
            <a:r>
              <a:rPr lang="en-US" dirty="0"/>
              <a:t>May Day</a:t>
            </a:r>
            <a:r>
              <a:rPr lang="ru-RU" dirty="0"/>
              <a:t>, </a:t>
            </a:r>
            <a:r>
              <a:rPr lang="en-US" dirty="0"/>
              <a:t>Valentine</a:t>
            </a:r>
            <a:r>
              <a:rPr lang="ru-RU" dirty="0"/>
              <a:t>’</a:t>
            </a:r>
            <a:r>
              <a:rPr lang="en-US" dirty="0"/>
              <a:t>s Day</a:t>
            </a:r>
            <a:r>
              <a:rPr lang="ru-RU" dirty="0"/>
              <a:t>; употребление в монологических высказываниях следующие выражения: </a:t>
            </a:r>
            <a:r>
              <a:rPr lang="en-US" dirty="0"/>
              <a:t>make wreaths</a:t>
            </a:r>
            <a:r>
              <a:rPr lang="ru-RU" dirty="0"/>
              <a:t>, </a:t>
            </a:r>
            <a:r>
              <a:rPr lang="en-US" dirty="0"/>
              <a:t>exchange gifts</a:t>
            </a:r>
            <a:r>
              <a:rPr lang="ru-RU" dirty="0"/>
              <a:t>, </a:t>
            </a:r>
            <a:r>
              <a:rPr lang="en-US" dirty="0"/>
              <a:t>wear costumes</a:t>
            </a:r>
            <a:r>
              <a:rPr lang="ru-RU" dirty="0"/>
              <a:t>, </a:t>
            </a:r>
            <a:r>
              <a:rPr lang="en-US" dirty="0"/>
              <a:t>offer flowers and sweets</a:t>
            </a:r>
            <a:r>
              <a:rPr lang="ru-RU" dirty="0"/>
              <a:t>, </a:t>
            </a:r>
            <a:r>
              <a:rPr lang="en-US" dirty="0"/>
              <a:t>eat traditional food</a:t>
            </a:r>
            <a:r>
              <a:rPr lang="ru-RU" dirty="0"/>
              <a:t>, </a:t>
            </a:r>
            <a:r>
              <a:rPr lang="en-US" dirty="0"/>
              <a:t>watch parades</a:t>
            </a:r>
            <a:r>
              <a:rPr lang="ru-RU" dirty="0"/>
              <a:t>, </a:t>
            </a:r>
            <a:r>
              <a:rPr lang="en-US" dirty="0"/>
              <a:t>watch a fireworks display</a:t>
            </a:r>
            <a:r>
              <a:rPr lang="ru-RU" dirty="0"/>
              <a:t>; развитие навыков устной речи.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Воспитательные</a:t>
            </a:r>
            <a:r>
              <a:rPr lang="ru-RU" dirty="0"/>
              <a:t> - воспитание интереса к изучению языка, воспитание культуры работы в парах. </a:t>
            </a:r>
          </a:p>
          <a:p>
            <a:pPr algn="just"/>
            <a:r>
              <a:rPr lang="ru-RU" b="1" dirty="0">
                <a:solidFill>
                  <a:srgbClr val="0070C0"/>
                </a:solidFill>
              </a:rPr>
              <a:t>Развивающие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/>
              <a:t>- </a:t>
            </a:r>
            <a:r>
              <a:rPr lang="ru-RU" dirty="0"/>
              <a:t> развитие языковой догадки, развитие навыков чтения и речи.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8738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Елена\Downloads\img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20880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7152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7030A0"/>
                </a:solidFill>
              </a:rPr>
              <a:t>CHILDREN</a:t>
            </a:r>
            <a:r>
              <a:rPr lang="en-US" dirty="0">
                <a:solidFill>
                  <a:srgbClr val="7030A0"/>
                </a:solidFill>
              </a:rPr>
              <a:t>, WHAT DO YOU KNOW </a:t>
            </a:r>
            <a:r>
              <a:rPr lang="en-US" dirty="0" smtClean="0">
                <a:solidFill>
                  <a:srgbClr val="7030A0"/>
                </a:solidFill>
              </a:rPr>
              <a:t>ABOUT </a:t>
            </a:r>
            <a:r>
              <a:rPr lang="en-US" dirty="0">
                <a:solidFill>
                  <a:srgbClr val="0070C0"/>
                </a:solidFill>
              </a:rPr>
              <a:t>GUY FAWKES </a:t>
            </a:r>
            <a:r>
              <a:rPr lang="en-US" dirty="0" smtClean="0">
                <a:solidFill>
                  <a:srgbClr val="0070C0"/>
                </a:solidFill>
              </a:rPr>
              <a:t>DAY?  </a:t>
            </a:r>
            <a:r>
              <a:rPr lang="en-US" dirty="0">
                <a:solidFill>
                  <a:srgbClr val="0070C0"/>
                </a:solidFill>
              </a:rPr>
              <a:t>(The 5-th of November)</a:t>
            </a:r>
            <a:r>
              <a:rPr lang="ru-RU" dirty="0">
                <a:solidFill>
                  <a:srgbClr val="0070C0"/>
                </a:solidFill>
              </a:rPr>
              <a:t/>
            </a:r>
            <a:br>
              <a:rPr lang="ru-RU" dirty="0">
                <a:solidFill>
                  <a:srgbClr val="0070C0"/>
                </a:solidFill>
              </a:rPr>
            </a:b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542290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Guy Fawkes was a </a:t>
            </a:r>
            <a:r>
              <a:rPr lang="en-US" sz="2000" dirty="0"/>
              <a:t>member of the </a:t>
            </a:r>
            <a:r>
              <a:rPr lang="en-US" sz="2000" dirty="0" smtClean="0"/>
              <a:t>Gunpowder Plot. He was </a:t>
            </a:r>
            <a:r>
              <a:rPr lang="en-US" sz="2000" dirty="0"/>
              <a:t>arrested while guarding </a:t>
            </a:r>
            <a:r>
              <a:rPr lang="en-US" sz="2000" dirty="0" smtClean="0"/>
              <a:t>explosives beneath </a:t>
            </a:r>
            <a:r>
              <a:rPr lang="en-US" sz="2000" dirty="0"/>
              <a:t>the </a:t>
            </a:r>
            <a:r>
              <a:rPr lang="en-US" sz="2000" dirty="0" smtClean="0"/>
              <a:t>House of Lords.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Guy Fawkes Night, also known as Guy Fawkes Day, </a:t>
            </a:r>
            <a:r>
              <a:rPr lang="en-US" sz="2000" dirty="0" smtClean="0"/>
              <a:t>is </a:t>
            </a:r>
            <a:r>
              <a:rPr lang="en-US" sz="2000" dirty="0"/>
              <a:t>an annual commemoration </a:t>
            </a:r>
            <a:r>
              <a:rPr lang="en-US" sz="2000" dirty="0" smtClean="0"/>
              <a:t>observed </a:t>
            </a:r>
            <a:r>
              <a:rPr lang="en-US" sz="2000" dirty="0"/>
              <a:t>on 5 November, primarily in the </a:t>
            </a:r>
            <a:r>
              <a:rPr lang="en-US" sz="2000" dirty="0" smtClean="0"/>
              <a:t>United Kingdom.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People </a:t>
            </a:r>
            <a:r>
              <a:rPr lang="en-US" sz="2000" dirty="0"/>
              <a:t>lit </a:t>
            </a:r>
            <a:r>
              <a:rPr lang="en-US" sz="2000" dirty="0" smtClean="0"/>
              <a:t>bonfires around London. </a:t>
            </a:r>
            <a:endParaRPr lang="ru-RU" sz="900" dirty="0"/>
          </a:p>
        </p:txBody>
      </p:sp>
      <p:pic>
        <p:nvPicPr>
          <p:cNvPr id="5" name="Объект 4" descr="https://interesno-vse.ru/wp-content/uploads/guy_fawkes_79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764704"/>
            <a:ext cx="4896544" cy="5400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7036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Планируемые </a:t>
            </a:r>
            <a:r>
              <a:rPr lang="ru-RU" sz="3200" b="1" dirty="0" err="1" smtClean="0">
                <a:solidFill>
                  <a:srgbClr val="FF0000"/>
                </a:solidFill>
              </a:rPr>
              <a:t>резульдаты</a:t>
            </a:r>
            <a:r>
              <a:rPr lang="ru-RU" sz="3200" b="1" dirty="0" smtClean="0">
                <a:solidFill>
                  <a:srgbClr val="FF0000"/>
                </a:solidFill>
              </a:rPr>
              <a:t>: </a:t>
            </a:r>
            <a:r>
              <a:rPr lang="ru-RU" sz="3200" b="1" dirty="0" smtClean="0">
                <a:solidFill>
                  <a:srgbClr val="0070C0"/>
                </a:solidFill>
              </a:rPr>
              <a:t>Предметные.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/>
              <a:t>Формирование активного и пассивного лексического запаса по теме </a:t>
            </a:r>
            <a:r>
              <a:rPr lang="ru-RU" dirty="0" smtClean="0"/>
              <a:t>“</a:t>
            </a:r>
            <a:r>
              <a:rPr lang="en-US" dirty="0"/>
              <a:t>Feasts</a:t>
            </a:r>
            <a:r>
              <a:rPr lang="ru-RU" dirty="0"/>
              <a:t>. </a:t>
            </a:r>
            <a:r>
              <a:rPr lang="en-US" dirty="0"/>
              <a:t>Let</a:t>
            </a:r>
            <a:r>
              <a:rPr lang="ru-RU" dirty="0"/>
              <a:t>’</a:t>
            </a:r>
            <a:r>
              <a:rPr lang="en-US" dirty="0"/>
              <a:t>s celebrate</a:t>
            </a:r>
            <a:r>
              <a:rPr lang="ru-RU" dirty="0"/>
              <a:t>”;</a:t>
            </a:r>
          </a:p>
          <a:p>
            <a:pPr algn="just"/>
            <a:r>
              <a:rPr lang="ru-RU" dirty="0" smtClean="0"/>
              <a:t>Правильно </a:t>
            </a:r>
            <a:r>
              <a:rPr lang="ru-RU" dirty="0"/>
              <a:t>читают;  активно используют в речевой практике слова из нового лексического и грамматического материала; составляют монологические, диалогические высказывания с опорой на иллюстрации, грамматические модели, используя время </a:t>
            </a:r>
            <a:r>
              <a:rPr lang="en-US" dirty="0"/>
              <a:t>Present Simple Tense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Развитие навыков </a:t>
            </a:r>
            <a:r>
              <a:rPr lang="ru-RU" dirty="0" err="1"/>
              <a:t>аудирования</a:t>
            </a:r>
            <a:r>
              <a:rPr lang="ru-RU" dirty="0"/>
              <a:t> и произносительных </a:t>
            </a:r>
            <a:r>
              <a:rPr lang="ru-RU" dirty="0" smtClean="0"/>
              <a:t>навыков.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9547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Планируемые результаты: </a:t>
            </a:r>
            <a:r>
              <a:rPr lang="ru-RU" sz="3200" b="1" dirty="0" err="1" smtClean="0">
                <a:solidFill>
                  <a:srgbClr val="0070C0"/>
                </a:solidFill>
              </a:rPr>
              <a:t>Метапредметные</a:t>
            </a:r>
            <a:r>
              <a:rPr lang="ru-RU" sz="3200" b="1" dirty="0" smtClean="0">
                <a:solidFill>
                  <a:srgbClr val="0070C0"/>
                </a:solidFill>
              </a:rPr>
              <a:t>.</a:t>
            </a:r>
            <a:r>
              <a:rPr lang="ru-RU" sz="3200" b="1" dirty="0" smtClean="0">
                <a:solidFill>
                  <a:srgbClr val="FF0000"/>
                </a:solidFill>
              </a:rPr>
              <a:t>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/>
              <a:t>Овладение умением планировать свои действия в соответствии с поставленной задачей и условиями ее реализации;</a:t>
            </a:r>
          </a:p>
          <a:p>
            <a:pPr algn="just"/>
            <a:r>
              <a:rPr lang="ru-RU" dirty="0" smtClean="0"/>
              <a:t>Овладение </a:t>
            </a:r>
            <a:r>
              <a:rPr lang="ru-RU" dirty="0"/>
              <a:t>способностью принимать и сохранять цели и задачи учебной деятельности, находить средства ее осуществления;</a:t>
            </a:r>
          </a:p>
          <a:p>
            <a:pPr algn="just"/>
            <a:r>
              <a:rPr lang="ru-RU" dirty="0" smtClean="0"/>
              <a:t>Формирование </a:t>
            </a:r>
            <a:r>
              <a:rPr lang="ru-RU" dirty="0"/>
              <a:t>умений пользоваться наглядными средствами предъявления языкового материала, проводить сравнение по заданным критериям.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4297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Планируемые результаты: </a:t>
            </a:r>
            <a:r>
              <a:rPr lang="ru-RU" sz="3200" b="1" dirty="0" smtClean="0">
                <a:solidFill>
                  <a:srgbClr val="0070C0"/>
                </a:solidFill>
              </a:rPr>
              <a:t>Личностные.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Формирование учебно-познавательного интереса к новому учебному материалу и способам решения новой задачи;</a:t>
            </a:r>
          </a:p>
          <a:p>
            <a:pPr algn="just"/>
            <a:r>
              <a:rPr lang="ru-RU" dirty="0" smtClean="0"/>
              <a:t> </a:t>
            </a:r>
            <a:r>
              <a:rPr lang="ru-RU" dirty="0"/>
              <a:t>Формирование навыков самоанализа и самоконтроля.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6804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Структура урока: 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sz="8000" dirty="0"/>
              <a:t>Организационный момент;</a:t>
            </a:r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Знакомство с темой урока, определение темы и целей </a:t>
            </a:r>
            <a:r>
              <a:rPr lang="ru-RU" sz="8000" dirty="0" smtClean="0"/>
              <a:t>урока;</a:t>
            </a:r>
            <a:endParaRPr lang="ru-RU" sz="8000" dirty="0"/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Этап подготовки учащихся к работе на основном этапе: Введение </a:t>
            </a:r>
            <a:r>
              <a:rPr lang="ru-RU" sz="8000" dirty="0" smtClean="0"/>
              <a:t>  </a:t>
            </a:r>
          </a:p>
          <a:p>
            <a:pPr marL="0" indent="0" algn="just">
              <a:buNone/>
            </a:pPr>
            <a:r>
              <a:rPr lang="ru-RU" sz="8000" dirty="0" smtClean="0"/>
              <a:t>        новой    </a:t>
            </a:r>
            <a:r>
              <a:rPr lang="ru-RU" sz="8000" dirty="0"/>
              <a:t>лексики (</a:t>
            </a:r>
            <a:r>
              <a:rPr lang="ru-RU" sz="8000" dirty="0" err="1"/>
              <a:t>Доска+Учебник</a:t>
            </a:r>
            <a:r>
              <a:rPr lang="ru-RU" sz="8000" dirty="0"/>
              <a:t>: Упр.1, стр.48);</a:t>
            </a:r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Проведение физкультминутки (Пение композиции </a:t>
            </a:r>
            <a:r>
              <a:rPr lang="en-US" sz="8000" dirty="0"/>
              <a:t>Thomas Anders </a:t>
            </a:r>
            <a:r>
              <a:rPr lang="ru-RU" sz="8000" dirty="0"/>
              <a:t>“</a:t>
            </a:r>
            <a:r>
              <a:rPr lang="en-US" sz="8000" dirty="0"/>
              <a:t>Sorry</a:t>
            </a:r>
            <a:r>
              <a:rPr lang="ru-RU" sz="8000" dirty="0"/>
              <a:t>, </a:t>
            </a:r>
            <a:r>
              <a:rPr lang="en-US" sz="8000" dirty="0"/>
              <a:t>baby</a:t>
            </a:r>
            <a:r>
              <a:rPr lang="ru-RU" sz="8000" dirty="0"/>
              <a:t>”);</a:t>
            </a:r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Основной этап работы по теме урока: Развитие навыков письменной речи (Выполнение заданий по раздаточному материалу: закрепление новой лексики в упражнениях);</a:t>
            </a:r>
          </a:p>
          <a:p>
            <a:pPr algn="just"/>
            <a:r>
              <a:rPr lang="ru-RU" sz="8000" dirty="0" smtClean="0"/>
              <a:t>Работа </a:t>
            </a:r>
            <a:r>
              <a:rPr lang="ru-RU" sz="8000" dirty="0"/>
              <a:t>в парах (выполнение заданий по раздаточному материалу); </a:t>
            </a:r>
          </a:p>
          <a:p>
            <a:pPr algn="just"/>
            <a:r>
              <a:rPr lang="ru-RU" sz="8000" dirty="0" smtClean="0"/>
              <a:t>Продолжение </a:t>
            </a:r>
            <a:r>
              <a:rPr lang="ru-RU" sz="8000" dirty="0"/>
              <a:t>по теме урока: Работа по учебнику:  Чтение диалога о празднике “</a:t>
            </a:r>
            <a:r>
              <a:rPr lang="en-US" sz="8000" dirty="0"/>
              <a:t>Thanksgiving</a:t>
            </a:r>
            <a:r>
              <a:rPr lang="ru-RU" sz="8000" dirty="0"/>
              <a:t>” (закрепление полученной информации с опорой на “</a:t>
            </a:r>
            <a:r>
              <a:rPr lang="en-US" sz="8000" dirty="0"/>
              <a:t>True</a:t>
            </a:r>
            <a:r>
              <a:rPr lang="ru-RU" sz="8000" dirty="0"/>
              <a:t>”/”</a:t>
            </a:r>
            <a:r>
              <a:rPr lang="en-US" sz="8000" dirty="0"/>
              <a:t>False</a:t>
            </a:r>
            <a:r>
              <a:rPr lang="ru-RU" sz="8000" dirty="0"/>
              <a:t>”); задание по </a:t>
            </a:r>
            <a:r>
              <a:rPr lang="ru-RU" sz="8000" dirty="0" err="1"/>
              <a:t>аудированию</a:t>
            </a:r>
            <a:r>
              <a:rPr lang="ru-RU" sz="8000" dirty="0"/>
              <a:t> в раздаточном </a:t>
            </a:r>
            <a:r>
              <a:rPr lang="ru-RU" sz="8000" dirty="0" smtClean="0"/>
              <a:t>материале; </a:t>
            </a:r>
            <a:endParaRPr lang="ru-RU" sz="8000" dirty="0"/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Этап информации о домашнем задании;</a:t>
            </a:r>
          </a:p>
          <a:p>
            <a:pPr algn="just"/>
            <a:r>
              <a:rPr lang="ru-RU" sz="8000" dirty="0" smtClean="0"/>
              <a:t> </a:t>
            </a:r>
            <a:r>
              <a:rPr lang="ru-RU" sz="8000" dirty="0"/>
              <a:t>Этап подведения итогов занятия. </a:t>
            </a:r>
          </a:p>
          <a:p>
            <a:pPr algn="just"/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1183713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</a:rPr>
              <a:t>FEASTS. LET’S CELEBRATE. 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Объект 3" descr="https://findtheslide.com/img/tmb/7/618023/493f18e82a3a25893947ee5bdf5142a0-800x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52736"/>
            <a:ext cx="8136904" cy="48965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70972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00327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WHAT DO PEOPLE DO ON THAT DAY?</a:t>
            </a:r>
            <a:endParaRPr lang="ru-RU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ST. PATRICK’S DAY (17-TH OF MARCH) </a:t>
            </a:r>
            <a:endParaRPr lang="ru-RU" sz="24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algn="ctr"/>
            <a:r>
              <a:rPr lang="en-US" sz="3200" b="1" dirty="0" smtClean="0">
                <a:solidFill>
                  <a:srgbClr val="0070C0"/>
                </a:solidFill>
              </a:rPr>
              <a:t>THEY  WATCH PARADES. </a:t>
            </a:r>
            <a:endParaRPr lang="ru-RU" sz="3200" b="1" dirty="0">
              <a:solidFill>
                <a:srgbClr val="0070C0"/>
              </a:solidFill>
            </a:endParaRPr>
          </a:p>
        </p:txBody>
      </p:sp>
      <p:pic>
        <p:nvPicPr>
          <p:cNvPr id="6" name="Рисунок 5" descr="https://i.ytimg.com/vi/A-JJhSPhHrM/maxresdefault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276326"/>
            <a:ext cx="5256583" cy="48889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27278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923702"/>
          </a:xfrm>
        </p:spPr>
        <p:txBody>
          <a:bodyPr>
            <a:normAutofit/>
          </a:bodyPr>
          <a:lstStyle/>
          <a:p>
            <a:pPr algn="ctr"/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WHAT DO PEOPLE DO ON 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THAT</a:t>
            </a:r>
            <a:r>
              <a:rPr lang="en-US" sz="2400" dirty="0" smtClean="0">
                <a:solidFill>
                  <a:schemeClr val="tx2">
                    <a:lumMod val="75000"/>
                  </a:schemeClr>
                </a:solidFill>
              </a:rPr>
              <a:t> DAY?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THANKSGIVING (The 4-th Thursday of November)</a:t>
            </a:r>
            <a:endParaRPr lang="ru-RU" sz="2400" dirty="0">
              <a:solidFill>
                <a:srgbClr val="C00000"/>
              </a:solidFill>
            </a:endParaRPr>
          </a:p>
          <a:p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3568" y="1412776"/>
            <a:ext cx="3008313" cy="4691063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algn="ctr"/>
            <a:r>
              <a:rPr lang="en-US" sz="3200" b="1" dirty="0" smtClean="0">
                <a:solidFill>
                  <a:srgbClr val="00B050"/>
                </a:solidFill>
              </a:rPr>
              <a:t>PEOPLE  EAT TRADITIONAL  FOOD.</a:t>
            </a:r>
          </a:p>
        </p:txBody>
      </p:sp>
      <p:pic>
        <p:nvPicPr>
          <p:cNvPr id="5" name="Рисунок 4" descr="https://funik.ru/wp-content/uploads/2018/12/4531cdb11bd9448757b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1196752"/>
            <a:ext cx="5112567" cy="51125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60270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882</Words>
  <Application>Microsoft Office PowerPoint</Application>
  <PresentationFormat>Экран (4:3)</PresentationFormat>
  <Paragraphs>112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Открытый урок по английскому языку  в 6«В» классе по теме “Feasts. Let’s celebrate”.</vt:lpstr>
      <vt:lpstr>Цели урока: </vt:lpstr>
      <vt:lpstr>Планируемые резульдаты: Предметные. </vt:lpstr>
      <vt:lpstr>Планируемые результаты: Метапредметные. </vt:lpstr>
      <vt:lpstr>Планируемые результаты: Личностные. </vt:lpstr>
      <vt:lpstr>Структура урока: </vt:lpstr>
      <vt:lpstr>FEASTS. LET’S CELEBRATE. </vt:lpstr>
      <vt:lpstr>WHAT DO PEOPLE DO ON THAT DAY?</vt:lpstr>
      <vt:lpstr>WHAT DO PEOPLE DO ON THAT DAY?</vt:lpstr>
      <vt:lpstr>WHAT DO PEOPLE DO ON THAT DAY? </vt:lpstr>
      <vt:lpstr>WHAT DO PEOPLE DO ON THAT DAY? </vt:lpstr>
      <vt:lpstr>WHAT DO PEOPLE DO ON THAT DAY?</vt:lpstr>
      <vt:lpstr>WHAT DO PEOPLE DO ON THAT DAY? </vt:lpstr>
      <vt:lpstr>Here are new words: </vt:lpstr>
      <vt:lpstr>CHILDREN, WHAT DO YOU KNOW ABOUT  ST. PATRICK’S DAY ? (17-TH OF MARCH)  </vt:lpstr>
      <vt:lpstr>St.Book: Ex.3, page 48.</vt:lpstr>
      <vt:lpstr>CHILDREN, IS IT TRUE (T) OR IS IT FALSE(F)? (THE DIALOGUE, EX.3, page 48)</vt:lpstr>
      <vt:lpstr>ANSWERS</vt:lpstr>
      <vt:lpstr>Презентация PowerPoint</vt:lpstr>
      <vt:lpstr>Презентация PowerPoint</vt:lpstr>
      <vt:lpstr>CHILDREN, WHAT DO YOU KNOW ABOUT GUY FAWKES DAY?  (The 5-th of November)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английскому языку  в 6«В» классе по теме “Feasts. Let’s celebrate”.</dc:title>
  <dc:creator>Елена</dc:creator>
  <cp:lastModifiedBy>Елена</cp:lastModifiedBy>
  <cp:revision>56</cp:revision>
  <dcterms:created xsi:type="dcterms:W3CDTF">2021-11-02T19:45:08Z</dcterms:created>
  <dcterms:modified xsi:type="dcterms:W3CDTF">2021-11-04T13:03:36Z</dcterms:modified>
</cp:coreProperties>
</file>