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94421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Открытый урок по английскому языку </a:t>
            </a:r>
            <a:b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в 4 </a:t>
            </a:r>
            <a:r>
              <a:rPr lang="ru-RU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Д</a:t>
            </a:r>
            <a:r>
              <a:rPr lang="ru-RU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» </a:t>
            </a: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классе</a:t>
            </a:r>
            <a:b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по теме </a:t>
            </a:r>
            <a:r>
              <a:rPr lang="en-US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“Tasty treats. Make a meal of it”</a:t>
            </a: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r"/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b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№31</a:t>
            </a:r>
          </a:p>
          <a:p>
            <a:pPr algn="r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Жалыбина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 </a:t>
            </a:r>
          </a:p>
          <a:p>
            <a:pPr algn="r"/>
            <a:endParaRPr 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Мытищи, 2021 год.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40251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THIS IS A JAR OF JAM (</a:t>
            </a:r>
            <a:r>
              <a:rPr lang="ru-RU" sz="3200" b="1" dirty="0" smtClean="0">
                <a:solidFill>
                  <a:srgbClr val="0070C0"/>
                </a:solidFill>
              </a:rPr>
              <a:t>БАНКА ВАРЕНЬЯ)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9" y="1340769"/>
            <a:ext cx="849694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88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THIS IS A LOAF OF BREAD (</a:t>
            </a:r>
            <a:r>
              <a:rPr lang="ru-RU" sz="3200" b="1" dirty="0" smtClean="0">
                <a:solidFill>
                  <a:srgbClr val="0070C0"/>
                </a:solidFill>
              </a:rPr>
              <a:t>БУХАНКА ХЛЕБА)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7" y="1268760"/>
            <a:ext cx="835292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THIS IS A TIN OF BEANS (</a:t>
            </a:r>
            <a:r>
              <a:rPr lang="ru-RU" sz="3200" b="1" dirty="0" smtClean="0">
                <a:solidFill>
                  <a:srgbClr val="0070C0"/>
                </a:solidFill>
              </a:rPr>
              <a:t>БАНКА БОБОВ</a:t>
            </a:r>
            <a:r>
              <a:rPr lang="en-US" sz="3200" b="1" dirty="0" smtClean="0">
                <a:solidFill>
                  <a:srgbClr val="0070C0"/>
                </a:solidFill>
              </a:rPr>
              <a:t>/</a:t>
            </a:r>
            <a:r>
              <a:rPr lang="ru-RU" sz="3200" b="1" dirty="0" smtClean="0">
                <a:solidFill>
                  <a:srgbClr val="0070C0"/>
                </a:solidFill>
              </a:rPr>
              <a:t>ГОРОХА)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556792"/>
            <a:ext cx="820891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77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THIS IS A CARTON OF MILK (</a:t>
            </a:r>
            <a:r>
              <a:rPr lang="ru-RU" sz="3200" b="1" dirty="0" smtClean="0">
                <a:solidFill>
                  <a:srgbClr val="0070C0"/>
                </a:solidFill>
              </a:rPr>
              <a:t>ПАКЕТ МОЛОКА)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340769"/>
            <a:ext cx="813690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0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467545" y="548680"/>
            <a:ext cx="820891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78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467544" y="404664"/>
            <a:ext cx="8208912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634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395536" y="404664"/>
            <a:ext cx="842493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39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COMPLETE THE DIALOGUE AS IN THE EXAMPLE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1" y="1124744"/>
            <a:ext cx="792087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30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USING WORDS: MUCH, MANY, A LOT OF IN ENGLISH SENTENCES.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dirty="0">
                <a:solidFill>
                  <a:srgbClr val="FF0000"/>
                </a:solidFill>
              </a:rPr>
              <a:t>A lot of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b="1" dirty="0">
                <a:solidFill>
                  <a:srgbClr val="00B050"/>
                </a:solidFill>
              </a:rPr>
              <a:t>употребляется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в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b="1" u="sng" dirty="0">
                <a:solidFill>
                  <a:srgbClr val="00B050"/>
                </a:solidFill>
              </a:rPr>
              <a:t>утвердительных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u="sng" dirty="0">
                <a:solidFill>
                  <a:srgbClr val="00B050"/>
                </a:solidFill>
              </a:rPr>
              <a:t>предложениях</a:t>
            </a:r>
            <a:r>
              <a:rPr lang="ru-RU" u="sng" dirty="0">
                <a:solidFill>
                  <a:srgbClr val="00B050"/>
                </a:solidFill>
              </a:rPr>
              <a:t> с </a:t>
            </a:r>
            <a:r>
              <a:rPr lang="ru-RU" b="1" u="sng" dirty="0">
                <a:solidFill>
                  <a:srgbClr val="00B050"/>
                </a:solidFill>
              </a:rPr>
              <a:t>исчисляемыми и с неисчисляемыми существительными</a:t>
            </a:r>
            <a:r>
              <a:rPr lang="ru-RU" b="1" dirty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Many</a:t>
            </a:r>
            <a:r>
              <a:rPr lang="en-US" b="1" dirty="0"/>
              <a:t> </a:t>
            </a:r>
            <a:r>
              <a:rPr lang="ru-RU" b="1" dirty="0"/>
              <a:t>– </a:t>
            </a:r>
            <a:r>
              <a:rPr lang="ru-RU" b="1" dirty="0">
                <a:solidFill>
                  <a:srgbClr val="FFC000"/>
                </a:solidFill>
              </a:rPr>
              <a:t>употребляется </a:t>
            </a:r>
            <a:r>
              <a:rPr lang="ru-RU" b="1" u="sng" dirty="0">
                <a:solidFill>
                  <a:srgbClr val="FFC000"/>
                </a:solidFill>
              </a:rPr>
              <a:t>в вопросительных и отрицательных предложениях с исчисляемыми существительными во множественном числе. </a:t>
            </a:r>
            <a:endParaRPr lang="ru-RU" u="sng" dirty="0">
              <a:solidFill>
                <a:srgbClr val="FFC000"/>
              </a:solidFill>
            </a:endParaRPr>
          </a:p>
          <a:p>
            <a:pPr lvl="0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Much</a:t>
            </a:r>
            <a:r>
              <a:rPr lang="en-US" b="1" dirty="0"/>
              <a:t> </a:t>
            </a:r>
            <a:r>
              <a:rPr lang="ru-RU" b="1" dirty="0"/>
              <a:t>–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употребляется </a:t>
            </a:r>
            <a:r>
              <a:rPr lang="ru-RU" b="1" u="sng" dirty="0">
                <a:solidFill>
                  <a:schemeClr val="accent6">
                    <a:lumMod val="75000"/>
                  </a:schemeClr>
                </a:solidFill>
              </a:rPr>
              <a:t>в вопросительных и отрицательных предложениях с неисчисляемыми существительными.</a:t>
            </a:r>
            <a:endParaRPr lang="ru-RU" u="sng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9772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READING. HOW MUCH DO YOU KNOW ABOUT FOOD AROUND THE WORLD? EX.4, p.47 </a:t>
            </a:r>
            <a:endParaRPr lang="ru-RU" sz="2800" b="1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FFC000"/>
                </a:solidFill>
              </a:rPr>
              <a:t>Your task will be to read this information and choose only one right answer. </a:t>
            </a:r>
            <a:r>
              <a:rPr lang="en-US" sz="9600" b="1" dirty="0" smtClean="0">
                <a:solidFill>
                  <a:srgbClr val="FFC000"/>
                </a:solidFill>
              </a:rPr>
              <a:t>Now </a:t>
            </a:r>
            <a:r>
              <a:rPr lang="en-US" sz="9600" b="1" dirty="0">
                <a:solidFill>
                  <a:srgbClr val="FFC000"/>
                </a:solidFill>
              </a:rPr>
              <a:t>we are ready to start.</a:t>
            </a:r>
            <a:endParaRPr lang="ru-RU" sz="9600" b="1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en-US" sz="9600" dirty="0"/>
              <a:t>1. At an Australian barbecue, </a:t>
            </a:r>
            <a:r>
              <a:rPr lang="en-US" sz="9600" b="1" dirty="0" err="1">
                <a:solidFill>
                  <a:srgbClr val="7030A0"/>
                </a:solidFill>
              </a:rPr>
              <a:t>snaggers</a:t>
            </a:r>
            <a:r>
              <a:rPr lang="en-US" sz="9600" dirty="0"/>
              <a:t> are very popular. What are they?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/>
              <a:t>    a) burgers                   b) potatoes               </a:t>
            </a:r>
            <a:r>
              <a:rPr lang="en-US" sz="9600" b="1" dirty="0">
                <a:solidFill>
                  <a:srgbClr val="C00000"/>
                </a:solidFill>
              </a:rPr>
              <a:t>c) sausages</a:t>
            </a:r>
            <a:endParaRPr lang="ru-RU" sz="96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n-US" sz="9600" dirty="0"/>
              <a:t>2. What’s another name for </a:t>
            </a:r>
            <a:r>
              <a:rPr lang="en-US" sz="9600" b="1" dirty="0">
                <a:solidFill>
                  <a:srgbClr val="7030A0"/>
                </a:solidFill>
              </a:rPr>
              <a:t>chips</a:t>
            </a:r>
            <a:r>
              <a:rPr lang="en-US" sz="9600" dirty="0"/>
              <a:t>?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/>
              <a:t>    </a:t>
            </a:r>
            <a:r>
              <a:rPr lang="en-US" sz="9600" b="1" dirty="0">
                <a:solidFill>
                  <a:srgbClr val="C00000"/>
                </a:solidFill>
              </a:rPr>
              <a:t>a) French fries</a:t>
            </a:r>
            <a:r>
              <a:rPr lang="en-US" sz="9600" dirty="0">
                <a:solidFill>
                  <a:srgbClr val="C00000"/>
                </a:solidFill>
              </a:rPr>
              <a:t>            </a:t>
            </a:r>
            <a:r>
              <a:rPr lang="en-US" sz="9600" dirty="0"/>
              <a:t>b) American fries      c) English fries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/>
              <a:t>3. Where is </a:t>
            </a:r>
            <a:r>
              <a:rPr lang="en-US" sz="9600" b="1" dirty="0">
                <a:solidFill>
                  <a:srgbClr val="7030A0"/>
                </a:solidFill>
              </a:rPr>
              <a:t>Cheddar cheese</a:t>
            </a:r>
            <a:r>
              <a:rPr lang="en-US" sz="9600" dirty="0">
                <a:solidFill>
                  <a:srgbClr val="7030A0"/>
                </a:solidFill>
              </a:rPr>
              <a:t> </a:t>
            </a:r>
            <a:r>
              <a:rPr lang="en-US" sz="9600" dirty="0"/>
              <a:t>from?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/>
              <a:t>    a) France                    b) Spain                    </a:t>
            </a:r>
            <a:r>
              <a:rPr lang="en-US" sz="9600" b="1" dirty="0">
                <a:solidFill>
                  <a:srgbClr val="C00000"/>
                </a:solidFill>
              </a:rPr>
              <a:t>c) England </a:t>
            </a:r>
            <a:endParaRPr lang="ru-RU" sz="96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n-US" sz="9600" dirty="0"/>
              <a:t>4. In Italy, when you order a </a:t>
            </a:r>
            <a:r>
              <a:rPr lang="en-US" sz="9600" b="1" dirty="0">
                <a:solidFill>
                  <a:srgbClr val="7030A0"/>
                </a:solidFill>
              </a:rPr>
              <a:t>cappuccino</a:t>
            </a:r>
            <a:r>
              <a:rPr lang="en-US" sz="9600" dirty="0"/>
              <a:t>, they bring ….. . 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>
                <a:solidFill>
                  <a:srgbClr val="C00000"/>
                </a:solidFill>
              </a:rPr>
              <a:t>    </a:t>
            </a:r>
            <a:r>
              <a:rPr lang="en-US" sz="9600" b="1" dirty="0">
                <a:solidFill>
                  <a:srgbClr val="C00000"/>
                </a:solidFill>
              </a:rPr>
              <a:t>a) coffee</a:t>
            </a:r>
            <a:r>
              <a:rPr lang="en-US" sz="9600" dirty="0">
                <a:solidFill>
                  <a:srgbClr val="C00000"/>
                </a:solidFill>
              </a:rPr>
              <a:t>                     </a:t>
            </a:r>
            <a:r>
              <a:rPr lang="en-US" sz="9600" dirty="0"/>
              <a:t>b) lemonade              c) milk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/>
              <a:t>5. If an American is eating a </a:t>
            </a:r>
            <a:r>
              <a:rPr lang="en-US" sz="9600" b="1" dirty="0">
                <a:solidFill>
                  <a:srgbClr val="7030A0"/>
                </a:solidFill>
              </a:rPr>
              <a:t>cookie</a:t>
            </a:r>
            <a:r>
              <a:rPr lang="en-US" sz="9600" dirty="0"/>
              <a:t>, he’s eating a ….. .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/>
              <a:t>    a) cake                        </a:t>
            </a:r>
            <a:r>
              <a:rPr lang="en-US" sz="9600" b="1" dirty="0">
                <a:solidFill>
                  <a:srgbClr val="C00000"/>
                </a:solidFill>
              </a:rPr>
              <a:t>b) biscuit</a:t>
            </a:r>
            <a:r>
              <a:rPr lang="en-US" sz="9600" dirty="0">
                <a:solidFill>
                  <a:srgbClr val="C00000"/>
                </a:solidFill>
              </a:rPr>
              <a:t>                  </a:t>
            </a:r>
            <a:r>
              <a:rPr lang="en-US" sz="9600" dirty="0"/>
              <a:t>c) sandwich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/>
              <a:t>6. In Japan, they eat </a:t>
            </a:r>
            <a:r>
              <a:rPr lang="en-US" sz="9600" b="1" dirty="0">
                <a:solidFill>
                  <a:srgbClr val="7030A0"/>
                </a:solidFill>
              </a:rPr>
              <a:t>sushi</a:t>
            </a:r>
            <a:r>
              <a:rPr lang="en-US" sz="9600" dirty="0">
                <a:solidFill>
                  <a:srgbClr val="7030A0"/>
                </a:solidFill>
              </a:rPr>
              <a:t>.</a:t>
            </a:r>
            <a:r>
              <a:rPr lang="en-US" sz="9600" dirty="0"/>
              <a:t> What is it?</a:t>
            </a:r>
            <a:endParaRPr lang="ru-RU" sz="9600" dirty="0"/>
          </a:p>
          <a:p>
            <a:pPr marL="0" indent="0" algn="just">
              <a:buNone/>
            </a:pPr>
            <a:r>
              <a:rPr lang="en-US" sz="9600" dirty="0"/>
              <a:t>    a) meat                       b) rice                       </a:t>
            </a:r>
            <a:r>
              <a:rPr lang="en-US" sz="9600" b="1" dirty="0">
                <a:solidFill>
                  <a:srgbClr val="C00000"/>
                </a:solidFill>
              </a:rPr>
              <a:t>c) fish</a:t>
            </a:r>
            <a:endParaRPr lang="ru-RU" sz="9600" dirty="0">
              <a:solidFill>
                <a:srgbClr val="C00000"/>
              </a:solidFill>
            </a:endParaRPr>
          </a:p>
          <a:p>
            <a:pPr algn="just"/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97292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Цели урока: 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Развитие лексико-грамматических навыков;</a:t>
            </a:r>
          </a:p>
          <a:p>
            <a:pPr algn="just"/>
            <a:r>
              <a:rPr lang="ru-RU" dirty="0" smtClean="0"/>
              <a:t>Развитие </a:t>
            </a:r>
            <a:r>
              <a:rPr lang="ru-RU" dirty="0"/>
              <a:t>умений </a:t>
            </a:r>
            <a:r>
              <a:rPr lang="ru-RU" dirty="0" err="1"/>
              <a:t>аудирования</a:t>
            </a:r>
            <a:r>
              <a:rPr lang="ru-RU" dirty="0"/>
              <a:t>, говорения и чтения и письма.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1670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MY DEAR, DID YOU LIKE OUR LESSON? 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1026" name="Picture 2" descr="C:\Users\Елена\Downloads\img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06489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754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ownloads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2088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63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Задачи </a:t>
            </a:r>
            <a:r>
              <a:rPr lang="ru-RU" sz="3200" b="1" dirty="0">
                <a:solidFill>
                  <a:srgbClr val="FF0000"/>
                </a:solidFill>
              </a:rPr>
              <a:t>урока: 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Ознакомить учащихся с новыми словами, обозначающими различные </a:t>
            </a:r>
            <a:r>
              <a:rPr lang="ru-RU" dirty="0" smtClean="0"/>
              <a:t>  </a:t>
            </a:r>
            <a:r>
              <a:rPr lang="ru-RU" dirty="0"/>
              <a:t>ёмкости и закрепить данную лексику в предложенных заданиях;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Научить учащихся элементарным фразам этикетного диалога по теме </a:t>
            </a:r>
            <a:r>
              <a:rPr lang="ru-RU" dirty="0" smtClean="0"/>
              <a:t>«</a:t>
            </a:r>
            <a:r>
              <a:rPr lang="en-US" dirty="0"/>
              <a:t>Food</a:t>
            </a:r>
            <a:r>
              <a:rPr lang="ru-RU" dirty="0"/>
              <a:t>»;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Познакомить учащихся с правилами употребления слов “</a:t>
            </a:r>
            <a:r>
              <a:rPr lang="en-US" dirty="0"/>
              <a:t>much</a:t>
            </a:r>
            <a:r>
              <a:rPr lang="ru-RU" dirty="0"/>
              <a:t>/</a:t>
            </a:r>
            <a:r>
              <a:rPr lang="en-US" dirty="0"/>
              <a:t>many</a:t>
            </a:r>
            <a:r>
              <a:rPr lang="ru-RU" dirty="0"/>
              <a:t>/</a:t>
            </a:r>
            <a:r>
              <a:rPr lang="en-US" dirty="0"/>
              <a:t>a </a:t>
            </a:r>
            <a:r>
              <a:rPr lang="en-US" dirty="0" smtClean="0"/>
              <a:t>lot</a:t>
            </a:r>
            <a:r>
              <a:rPr lang="ru-RU" dirty="0" smtClean="0"/>
              <a:t> </a:t>
            </a:r>
            <a:r>
              <a:rPr lang="en-US" dirty="0" smtClean="0"/>
              <a:t>of</a:t>
            </a:r>
            <a:r>
              <a:rPr lang="ru-RU" dirty="0"/>
              <a:t>” и отработать данные слова в предложенном задании.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646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Структура урока: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16624"/>
          </a:xfrm>
        </p:spPr>
        <p:txBody>
          <a:bodyPr>
            <a:noAutofit/>
          </a:bodyPr>
          <a:lstStyle/>
          <a:p>
            <a:r>
              <a:rPr lang="ru-RU" sz="1800" dirty="0"/>
              <a:t>Организационный момент;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Знакомство с темой урока, определение темы и целей урока.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Этап подготовки учащихся к работе на основном этапе: Введение новой  </a:t>
            </a:r>
            <a:r>
              <a:rPr lang="ru-RU" sz="1800" dirty="0" smtClean="0"/>
              <a:t>  </a:t>
            </a:r>
            <a:r>
              <a:rPr lang="ru-RU" sz="1800" dirty="0"/>
              <a:t>лексики (</a:t>
            </a:r>
            <a:r>
              <a:rPr lang="ru-RU" sz="1800" dirty="0" err="1"/>
              <a:t>Доска+Учебник</a:t>
            </a:r>
            <a:r>
              <a:rPr lang="ru-RU" sz="1800" dirty="0"/>
              <a:t>: Упр.1,2, стр.46. Составление небольших диалогов по образцу</a:t>
            </a:r>
            <a:r>
              <a:rPr lang="en-US" sz="1800" dirty="0"/>
              <a:t>, </a:t>
            </a:r>
            <a:r>
              <a:rPr lang="ru-RU" sz="1800" dirty="0"/>
              <a:t>используя речевые клише типа</a:t>
            </a:r>
            <a:r>
              <a:rPr lang="en-US" sz="1800" dirty="0"/>
              <a:t> “Can I have a packet of …”; “Yes, of course”; “Here you are”; “That’s one (two, etc.) pounds/pence”);</a:t>
            </a:r>
            <a:endParaRPr lang="ru-RU" sz="1800" dirty="0"/>
          </a:p>
          <a:p>
            <a:r>
              <a:rPr lang="ru-RU" sz="1800" dirty="0" smtClean="0"/>
              <a:t>Проведение </a:t>
            </a:r>
            <a:r>
              <a:rPr lang="ru-RU" sz="1800" dirty="0"/>
              <a:t>физкультминутки (Выполнение зарядки под музыку </a:t>
            </a:r>
            <a:r>
              <a:rPr lang="en-US" sz="1800" b="1" dirty="0"/>
              <a:t>D</a:t>
            </a:r>
            <a:r>
              <a:rPr lang="ru-RU" sz="1800" b="1" dirty="0"/>
              <a:t>.</a:t>
            </a:r>
            <a:r>
              <a:rPr lang="en-US" sz="1800" b="1" dirty="0"/>
              <a:t>White</a:t>
            </a:r>
            <a:r>
              <a:rPr lang="ru-RU" sz="1800" b="1" dirty="0"/>
              <a:t> “</a:t>
            </a:r>
            <a:r>
              <a:rPr lang="en-US" sz="1800" b="1" dirty="0"/>
              <a:t>One day</a:t>
            </a:r>
            <a:r>
              <a:rPr lang="ru-RU" sz="1800" b="1" dirty="0"/>
              <a:t>”</a:t>
            </a:r>
            <a:r>
              <a:rPr lang="ru-RU" sz="1800" dirty="0"/>
              <a:t>);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Основной этап работы по теме урока: Развитие навыков письменной речи (Выполнение заданий по раздаточному материалу по лексике «Еда», «Ёмкости»: </a:t>
            </a:r>
            <a:r>
              <a:rPr lang="en-US" sz="1800" dirty="0"/>
              <a:t>A packet of biscuits</a:t>
            </a:r>
            <a:r>
              <a:rPr lang="ru-RU" sz="1800" dirty="0"/>
              <a:t> (Пачка печенья); </a:t>
            </a:r>
            <a:r>
              <a:rPr lang="en-US" sz="1800" dirty="0"/>
              <a:t>a bar of chocolate</a:t>
            </a:r>
            <a:r>
              <a:rPr lang="ru-RU" sz="1800" dirty="0"/>
              <a:t> (Плитка шоколада); </a:t>
            </a:r>
            <a:r>
              <a:rPr lang="en-US" sz="1800" dirty="0"/>
              <a:t>a kilo of potatoes</a:t>
            </a:r>
            <a:r>
              <a:rPr lang="ru-RU" sz="1800" dirty="0"/>
              <a:t> (Килограмм картофеля); </a:t>
            </a:r>
            <a:r>
              <a:rPr lang="en-US" sz="1800" dirty="0"/>
              <a:t>a loaf of bread</a:t>
            </a:r>
            <a:r>
              <a:rPr lang="ru-RU" sz="1800" dirty="0"/>
              <a:t> (Буханка хлеба); </a:t>
            </a:r>
            <a:r>
              <a:rPr lang="en-US" sz="1800" dirty="0"/>
              <a:t>a jar of jam</a:t>
            </a:r>
            <a:r>
              <a:rPr lang="ru-RU" sz="1800" dirty="0"/>
              <a:t> (Банка варенья); </a:t>
            </a:r>
            <a:r>
              <a:rPr lang="en-US" sz="1800" dirty="0"/>
              <a:t>a carton of milk</a:t>
            </a:r>
            <a:r>
              <a:rPr lang="ru-RU" sz="1800" dirty="0"/>
              <a:t>(Пакет молока); </a:t>
            </a:r>
            <a:r>
              <a:rPr lang="en-US" sz="1800" dirty="0"/>
              <a:t>a bottle of Coke</a:t>
            </a:r>
            <a:r>
              <a:rPr lang="ru-RU" sz="1800" dirty="0"/>
              <a:t> (Бутылка лимонада (кока-колы)); </a:t>
            </a:r>
            <a:r>
              <a:rPr lang="en-US" sz="1800" dirty="0"/>
              <a:t>a tin of beans</a:t>
            </a:r>
            <a:r>
              <a:rPr lang="ru-RU" sz="1800" dirty="0"/>
              <a:t> (Банка бобов); </a:t>
            </a:r>
            <a:r>
              <a:rPr lang="en-US" sz="1800" dirty="0"/>
              <a:t>Can I have a packet of biscuits</a:t>
            </a:r>
            <a:r>
              <a:rPr lang="ru-RU" sz="1800" dirty="0"/>
              <a:t>, </a:t>
            </a:r>
            <a:r>
              <a:rPr lang="en-US" sz="1800" dirty="0"/>
              <a:t>please</a:t>
            </a:r>
            <a:r>
              <a:rPr lang="ru-RU" sz="1800" dirty="0"/>
              <a:t>? (Можно ли мне пачку печенья, пожалуйста?); £1 = </a:t>
            </a:r>
            <a:r>
              <a:rPr lang="en-US" sz="1800" dirty="0"/>
              <a:t>one pound</a:t>
            </a:r>
            <a:r>
              <a:rPr lang="ru-RU" sz="1800" dirty="0"/>
              <a:t> (Один фунт стерлингов); 85</a:t>
            </a:r>
            <a:r>
              <a:rPr lang="en-US" sz="1800" dirty="0"/>
              <a:t>p</a:t>
            </a:r>
            <a:r>
              <a:rPr lang="ru-RU" sz="1800" dirty="0"/>
              <a:t> = </a:t>
            </a:r>
            <a:r>
              <a:rPr lang="en-US" sz="1800" dirty="0"/>
              <a:t>eighty</a:t>
            </a:r>
            <a:r>
              <a:rPr lang="ru-RU" sz="1800" dirty="0"/>
              <a:t>-</a:t>
            </a:r>
            <a:r>
              <a:rPr lang="en-US" sz="1800" dirty="0"/>
              <a:t>five pence</a:t>
            </a:r>
            <a:r>
              <a:rPr lang="ru-RU" sz="1800" dirty="0"/>
              <a:t>/</a:t>
            </a:r>
            <a:r>
              <a:rPr lang="en-US" sz="1800" dirty="0"/>
              <a:t>p</a:t>
            </a:r>
            <a:r>
              <a:rPr lang="ru-RU" sz="1800" dirty="0"/>
              <a:t>; £1.20 = </a:t>
            </a:r>
            <a:r>
              <a:rPr lang="en-US" sz="1800" dirty="0"/>
              <a:t>one pound twenty</a:t>
            </a:r>
            <a:r>
              <a:rPr lang="ru-RU" sz="1800" dirty="0"/>
              <a:t> (</a:t>
            </a:r>
            <a:r>
              <a:rPr lang="en-US" sz="1800" dirty="0"/>
              <a:t>pence</a:t>
            </a:r>
            <a:r>
              <a:rPr lang="ru-RU" sz="1800" dirty="0"/>
              <a:t>);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Работа </a:t>
            </a:r>
            <a:r>
              <a:rPr lang="ru-RU" sz="1800" dirty="0"/>
              <a:t>в парах;</a:t>
            </a:r>
          </a:p>
          <a:p>
            <a:r>
              <a:rPr lang="ru-RU" sz="1800" dirty="0"/>
              <a:t> </a:t>
            </a:r>
            <a:r>
              <a:rPr lang="ru-RU" sz="1800" dirty="0" smtClean="0"/>
              <a:t>Проведение </a:t>
            </a:r>
            <a:r>
              <a:rPr lang="ru-RU" sz="1800" dirty="0"/>
              <a:t>физкультминутки (Песенка </a:t>
            </a:r>
            <a:r>
              <a:rPr lang="ru-RU" sz="1800" b="1" dirty="0"/>
              <a:t>“</a:t>
            </a:r>
            <a:r>
              <a:rPr lang="en-US" sz="1800" b="1" dirty="0"/>
              <a:t>If you</a:t>
            </a:r>
            <a:r>
              <a:rPr lang="ru-RU" sz="1800" b="1" dirty="0"/>
              <a:t>’</a:t>
            </a:r>
            <a:r>
              <a:rPr lang="en-US" sz="1800" b="1" dirty="0"/>
              <a:t>re tired and you know it</a:t>
            </a:r>
            <a:r>
              <a:rPr lang="ru-RU" sz="1800" b="1" dirty="0"/>
              <a:t>”</a:t>
            </a:r>
            <a:r>
              <a:rPr lang="ru-RU" sz="1800" dirty="0"/>
              <a:t>);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Продолжение по теме урока: Работа по учебнику (Упр.4, стр.47. Чтение небольшого текста о странах и традиционных блюдах с полным пониманием </a:t>
            </a:r>
            <a:r>
              <a:rPr lang="ru-RU" sz="1800" dirty="0" smtClean="0"/>
              <a:t>  </a:t>
            </a:r>
            <a:r>
              <a:rPr lang="ru-RU" sz="1800" dirty="0"/>
              <a:t>содержания, умение правильно ответить на заданные вопросы + поисковое </a:t>
            </a:r>
            <a:r>
              <a:rPr lang="ru-RU" sz="1800" dirty="0" smtClean="0"/>
              <a:t> </a:t>
            </a:r>
            <a:r>
              <a:rPr lang="ru-RU" sz="1800" dirty="0"/>
              <a:t>чтение);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Этап информации о домашнем задании;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Этап </a:t>
            </a:r>
            <a:r>
              <a:rPr lang="ru-RU" sz="1800" dirty="0"/>
              <a:t>подведения итогов занятия.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3410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Tasty treats. Make a meal of it.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052736"/>
            <a:ext cx="835292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20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THIS IS A PACKET OF BISCUITS (</a:t>
            </a:r>
            <a:r>
              <a:rPr lang="ru-RU" sz="3200" b="1" dirty="0" smtClean="0">
                <a:solidFill>
                  <a:srgbClr val="0070C0"/>
                </a:solidFill>
              </a:rPr>
              <a:t>ПАЧКА ПЕЧЕНЬЯ)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340768"/>
            <a:ext cx="835292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2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THIS IS A KILO OF POTATOES (</a:t>
            </a:r>
            <a:r>
              <a:rPr lang="ru-RU" sz="3200" b="1" dirty="0" smtClean="0">
                <a:solidFill>
                  <a:srgbClr val="0070C0"/>
                </a:solidFill>
              </a:rPr>
              <a:t>КИЛОГРАММ КАРТОФЕЛЯ)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412777"/>
            <a:ext cx="8352928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1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THIS IS A BAR OF CHOCOLATE</a:t>
            </a:r>
            <a:r>
              <a:rPr lang="ru-RU" sz="3200" b="1" dirty="0" smtClean="0">
                <a:solidFill>
                  <a:srgbClr val="0070C0"/>
                </a:solidFill>
              </a:rPr>
              <a:t> (ПЛИТКА ШОКОЛАДА)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340768"/>
            <a:ext cx="828092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17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THIS IS A BOTTLE OF COKE (</a:t>
            </a:r>
            <a:r>
              <a:rPr lang="ru-RU" b="1" dirty="0" smtClean="0">
                <a:solidFill>
                  <a:srgbClr val="0070C0"/>
                </a:solidFill>
              </a:rPr>
              <a:t>БУТЫЛКА КОКА-КОЛЫ)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628800"/>
            <a:ext cx="835292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718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654</Words>
  <Application>Microsoft Office PowerPoint</Application>
  <PresentationFormat>Экран (4:3)</PresentationFormat>
  <Paragraphs>54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Открытый урок по английскому языку  в 4 «Д» классе по теме “Tasty treats. Make a meal of it”.</vt:lpstr>
      <vt:lpstr>Цели урока:  </vt:lpstr>
      <vt:lpstr> Задачи урока:  </vt:lpstr>
      <vt:lpstr>Структура урока:</vt:lpstr>
      <vt:lpstr>Tasty treats. Make a meal of it.</vt:lpstr>
      <vt:lpstr>THIS IS A PACKET OF BISCUITS (ПАЧКА ПЕЧЕНЬЯ)</vt:lpstr>
      <vt:lpstr>THIS IS A KILO OF POTATOES (КИЛОГРАММ КАРТОФЕЛЯ)</vt:lpstr>
      <vt:lpstr>THIS IS A BAR OF CHOCOLATE (ПЛИТКА ШОКОЛАДА)</vt:lpstr>
      <vt:lpstr>THIS IS A BOTTLE OF COKE (БУТЫЛКА КОКА-КОЛЫ)</vt:lpstr>
      <vt:lpstr>THIS IS A JAR OF JAM (БАНКА ВАРЕНЬЯ)</vt:lpstr>
      <vt:lpstr>THIS IS A LOAF OF BREAD (БУХАНКА ХЛЕБА)</vt:lpstr>
      <vt:lpstr>THIS IS A TIN OF BEANS (БАНКА БОБОВ/ГОРОХА)</vt:lpstr>
      <vt:lpstr>THIS IS A CARTON OF MILK (ПАКЕТ МОЛОКА)</vt:lpstr>
      <vt:lpstr>Презентация PowerPoint</vt:lpstr>
      <vt:lpstr>Презентация PowerPoint</vt:lpstr>
      <vt:lpstr>Презентация PowerPoint</vt:lpstr>
      <vt:lpstr>COMPLETE THE DIALOGUE AS IN THE EXAMPLE</vt:lpstr>
      <vt:lpstr>USING WORDS: MUCH, MANY, A LOT OF IN ENGLISH SENTENCES. </vt:lpstr>
      <vt:lpstr>READING. HOW MUCH DO YOU KNOW ABOUT FOOD AROUND THE WORLD? EX.4, p.47 </vt:lpstr>
      <vt:lpstr>MY DEAR, DID YOU LIKE OUR LESSON?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английскому языку  в 4 «Д» классе по теме “Tasty treats. Make a meal of it”.</dc:title>
  <dc:creator>Елена</dc:creator>
  <cp:lastModifiedBy>Елена</cp:lastModifiedBy>
  <cp:revision>37</cp:revision>
  <dcterms:created xsi:type="dcterms:W3CDTF">2021-11-02T11:08:38Z</dcterms:created>
  <dcterms:modified xsi:type="dcterms:W3CDTF">2021-11-06T19:22:32Z</dcterms:modified>
</cp:coreProperties>
</file>