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266429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 4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«Г»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“Work and play. Types of sports”.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709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l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</a:t>
            </a:r>
          </a:p>
          <a:p>
            <a:pPr algn="l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945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WHAT TYPE OF SPORTS?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sz="2000" b="1" dirty="0" smtClean="0"/>
              <a:t>IT”S  A ……………………………………… . </a:t>
            </a:r>
            <a:endParaRPr lang="ru-RU" sz="2000" b="1" dirty="0"/>
          </a:p>
        </p:txBody>
      </p:sp>
      <p:pic>
        <p:nvPicPr>
          <p:cNvPr id="5" name="Рисунок 4" descr="https://w7.pngwing.com/pngs/973/739/png-transparent-athlete-tennis-sport-tennis-sport-sports-equipment-cartoon.pn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8" r="9058"/>
          <a:stretch>
            <a:fillRect/>
          </a:stretch>
        </p:blipFill>
        <p:spPr bwMode="auto">
          <a:xfrm>
            <a:off x="971600" y="476672"/>
            <a:ext cx="7056784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476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WHAT TYPE OF SPORTS?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sz="2000" b="1" dirty="0" smtClean="0"/>
              <a:t>IT”S  A  …………………………………………… . </a:t>
            </a:r>
            <a:endParaRPr lang="ru-RU" sz="2000" b="1" dirty="0"/>
          </a:p>
        </p:txBody>
      </p:sp>
      <p:pic>
        <p:nvPicPr>
          <p:cNvPr id="5" name="Рисунок 4" descr="https://webstockreview.net/images/clipart-bat-ping-pong-19.pn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" b="451"/>
          <a:stretch>
            <a:fillRect/>
          </a:stretch>
        </p:blipFill>
        <p:spPr bwMode="auto">
          <a:xfrm>
            <a:off x="755576" y="476672"/>
            <a:ext cx="792088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798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WHAT TYPE OF SPORTS?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sz="2000" b="1" dirty="0" smtClean="0"/>
              <a:t>IT”S  A ………………………………………… . </a:t>
            </a:r>
            <a:endParaRPr lang="ru-RU" sz="2000" b="1" dirty="0"/>
          </a:p>
        </p:txBody>
      </p:sp>
      <p:pic>
        <p:nvPicPr>
          <p:cNvPr id="5" name="Рисунок 4" descr="https://w0.pngwave.com/png/307/267/racket-uc11cub300ubb38uccb4uc721ud68cuad00-badminton-football-badminton-scene-png-clip-art.pn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1" b="10911"/>
          <a:stretch>
            <a:fillRect/>
          </a:stretch>
        </p:blipFill>
        <p:spPr bwMode="auto">
          <a:xfrm>
            <a:off x="683568" y="404664"/>
            <a:ext cx="7488832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245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 Do you like playing sports?  How often do you play sports?  Do your friends like playing sports? 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86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sports do you like playing?  What sports can you play on Mondays? I play tennis on Tuesdays.  How often do you play volleyball? I play volleyball once a week.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59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nce a week I play tennis once a week . I play tennis on Sundays. Twice a week I play hockey twice a week . I play hockey on Mondays and Tuesday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574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ree times a week Seven times a week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665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ELLING the TIM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04856" cy="576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30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В английском языке есть четкое разделение времени: До полудня (00:00 - 12: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1682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381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В английском языке три предлога времени: at (в) past (после) to (до)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99288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0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Цели </a:t>
            </a:r>
            <a:r>
              <a:rPr lang="ru-RU" b="1" dirty="0">
                <a:solidFill>
                  <a:srgbClr val="FF0000"/>
                </a:solidFill>
              </a:rPr>
              <a:t>урока: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Учить говорить о видах спорта, и о том, как часто люди ими занимаются, </a:t>
            </a:r>
            <a:r>
              <a:rPr lang="ru-RU" sz="2400" dirty="0" smtClean="0"/>
              <a:t>используя </a:t>
            </a:r>
            <a:r>
              <a:rPr lang="ru-RU" sz="2400" dirty="0"/>
              <a:t>устойчивые фразы</a:t>
            </a:r>
            <a:r>
              <a:rPr lang="en-US" sz="2400" dirty="0"/>
              <a:t>: “Once a week”, “Twice a week”, “Three times a </a:t>
            </a:r>
            <a:endParaRPr lang="ru-RU" sz="2400" dirty="0"/>
          </a:p>
          <a:p>
            <a:pPr marL="0" indent="0" algn="just">
              <a:buNone/>
            </a:pPr>
            <a:r>
              <a:rPr lang="en-US" sz="2400" dirty="0"/>
              <a:t> </a:t>
            </a:r>
            <a:r>
              <a:rPr lang="ru-RU" sz="2400" dirty="0" smtClean="0"/>
              <a:t>   </a:t>
            </a:r>
            <a:r>
              <a:rPr lang="en-US" sz="2400" dirty="0" smtClean="0"/>
              <a:t> </a:t>
            </a:r>
            <a:r>
              <a:rPr lang="en-US" sz="2400" dirty="0"/>
              <a:t>week”;</a:t>
            </a:r>
            <a:endParaRPr lang="ru-RU" sz="2400" dirty="0"/>
          </a:p>
          <a:p>
            <a:pPr algn="just"/>
            <a:r>
              <a:rPr lang="ru-RU" sz="2400" dirty="0" smtClean="0"/>
              <a:t>Умение </a:t>
            </a:r>
            <a:r>
              <a:rPr lang="ru-RU" sz="2400" dirty="0"/>
              <a:t>правильно узнавать и называть время</a:t>
            </a:r>
            <a:r>
              <a:rPr lang="en-US" sz="2400" dirty="0"/>
              <a:t>, </a:t>
            </a:r>
            <a:r>
              <a:rPr lang="ru-RU" sz="2400" dirty="0"/>
              <a:t>используя речевые клише</a:t>
            </a:r>
            <a:r>
              <a:rPr lang="en-US" sz="2400" dirty="0"/>
              <a:t>: “What time is it?”, “O’clock”, “It’s half past to…”, “It’s quarter to….”, “It’s quarter past ….”.;</a:t>
            </a:r>
            <a:endParaRPr lang="ru-RU" sz="2400" dirty="0"/>
          </a:p>
          <a:p>
            <a:pPr algn="just"/>
            <a:r>
              <a:rPr lang="ru-RU" sz="2400" dirty="0" smtClean="0"/>
              <a:t>Развивать </a:t>
            </a:r>
            <a:r>
              <a:rPr lang="ru-RU" sz="2400" dirty="0"/>
              <a:t>навыки </a:t>
            </a:r>
            <a:r>
              <a:rPr lang="ru-RU" sz="2400" dirty="0" err="1"/>
              <a:t>аудирования</a:t>
            </a:r>
            <a:r>
              <a:rPr lang="ru-RU" sz="2400" dirty="0"/>
              <a:t>;</a:t>
            </a:r>
          </a:p>
          <a:p>
            <a:pPr algn="just"/>
            <a:r>
              <a:rPr lang="ru-RU" sz="2400" dirty="0" smtClean="0"/>
              <a:t>Развивать </a:t>
            </a:r>
            <a:r>
              <a:rPr lang="ru-RU" sz="2400" dirty="0"/>
              <a:t>навыки говорения;</a:t>
            </a:r>
          </a:p>
          <a:p>
            <a:pPr algn="just"/>
            <a:r>
              <a:rPr lang="ru-RU" sz="2400" dirty="0" smtClean="0"/>
              <a:t>Развивать </a:t>
            </a:r>
            <a:r>
              <a:rPr lang="ru-RU" sz="2400" dirty="0"/>
              <a:t>навыки чтения и письма.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2738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 Который час quarter past quarter to half past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531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Ответ начинаем с «It is(It’s) … .»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1369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624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«Ровный час» – o&amp;#039;clock Ровно любой час (без минут)   It’s ten o&amp;#039;clock. (Деся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84887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628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«It’s … minutes past … .» Если на циферблате минутная стрелка находится от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99288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965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«It’s … minutes to … .» Если на циферблате минутная стрелка находится От 6.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53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«Четверть часа» - quarter Четверть может быть до получаса и после получаса. 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208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900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«Половина» - half Половина обозначается словом &amp;quot;half&amp;quot; [ha:f  ].   It’s half 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776863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924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’clock quarter past quarter to half past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129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: 3 00 It’s three o’clock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7686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9535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: 3 05 It’s five past thre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06489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92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0811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Задачи </a:t>
            </a:r>
            <a:r>
              <a:rPr lang="ru-RU" sz="3200" b="1" dirty="0">
                <a:solidFill>
                  <a:srgbClr val="FF0000"/>
                </a:solidFill>
              </a:rPr>
              <a:t>урока: </a:t>
            </a:r>
            <a:r>
              <a:rPr lang="ru-RU" sz="3200" b="1" dirty="0" smtClean="0">
                <a:solidFill>
                  <a:srgbClr val="FF0000"/>
                </a:solidFill>
              </a:rPr>
              <a:t>Учебные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Активизировать грамматические навыки (время </a:t>
            </a:r>
            <a:r>
              <a:rPr lang="en-US" dirty="0"/>
              <a:t>Present </a:t>
            </a:r>
            <a:r>
              <a:rPr lang="en-US" dirty="0" smtClean="0"/>
              <a:t>Simple</a:t>
            </a:r>
            <a:r>
              <a:rPr lang="ru-RU" dirty="0" smtClean="0"/>
              <a:t>); </a:t>
            </a:r>
          </a:p>
          <a:p>
            <a:pPr algn="just"/>
            <a:r>
              <a:rPr lang="ru-RU" dirty="0"/>
              <a:t>Н</a:t>
            </a:r>
            <a:r>
              <a:rPr lang="ru-RU" dirty="0" smtClean="0"/>
              <a:t>авыки чтения; </a:t>
            </a:r>
          </a:p>
          <a:p>
            <a:pPr algn="just"/>
            <a:r>
              <a:rPr lang="ru-RU" dirty="0"/>
              <a:t>Ф</a:t>
            </a:r>
            <a:r>
              <a:rPr lang="ru-RU" dirty="0" smtClean="0"/>
              <a:t>ормирование  </a:t>
            </a:r>
            <a:r>
              <a:rPr lang="ru-RU" dirty="0"/>
              <a:t>навыков говорения. </a:t>
            </a:r>
          </a:p>
        </p:txBody>
      </p:sp>
    </p:spTree>
    <p:extLst>
      <p:ext uri="{BB962C8B-B14F-4D97-AF65-F5344CB8AC3E}">
        <p14:creationId xmlns:p14="http://schemas.microsoft.com/office/powerpoint/2010/main" val="2991613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: 3 15 It’s quarter past thre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540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: 3 25 It’s twenty-five past thre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99288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194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: 3 30 It’s half past three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6" y="548680"/>
            <a:ext cx="79928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20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: 3 35 It’s twenty five to fou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99288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777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: 3 45 It’s quarter to fou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4762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: 3 55 It’s five to fou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3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9229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: 4 00 It’s four o’clock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4847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Thanks for your work Thanks for your work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55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Развивающие: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Развитие речевых способностей, психологических функций, связанных с речевой деятельностью.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05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Воспитательные: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Воспитание интереса к предмету английского языка, уважения </a:t>
            </a:r>
            <a:r>
              <a:rPr lang="ru-RU" dirty="0" smtClean="0"/>
              <a:t>к  одноклассникам. 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78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Оборудование: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УМК </a:t>
            </a:r>
            <a:r>
              <a:rPr lang="en-US" dirty="0"/>
              <a:t>Spotlight</a:t>
            </a:r>
            <a:r>
              <a:rPr lang="ru-RU" dirty="0"/>
              <a:t> 4 класс (Учебник, Сборник упражнений);</a:t>
            </a:r>
          </a:p>
          <a:p>
            <a:pPr algn="just"/>
            <a:r>
              <a:rPr lang="ru-RU" dirty="0" smtClean="0"/>
              <a:t>Раздаточный </a:t>
            </a:r>
            <a:r>
              <a:rPr lang="ru-RU" dirty="0"/>
              <a:t>материал;</a:t>
            </a:r>
          </a:p>
          <a:p>
            <a:pPr algn="just"/>
            <a:r>
              <a:rPr lang="ru-RU" dirty="0" smtClean="0"/>
              <a:t>Картинки </a:t>
            </a:r>
            <a:r>
              <a:rPr lang="ru-RU" dirty="0"/>
              <a:t>с изображением видов спорта;</a:t>
            </a:r>
          </a:p>
          <a:p>
            <a:pPr algn="just"/>
            <a:r>
              <a:rPr lang="ru-RU" dirty="0" smtClean="0"/>
              <a:t>ТСО </a:t>
            </a:r>
            <a:r>
              <a:rPr lang="ru-RU" dirty="0"/>
              <a:t>(Экран, проектор, компьютер);</a:t>
            </a:r>
          </a:p>
          <a:p>
            <a:pPr algn="just"/>
            <a:r>
              <a:rPr lang="ru-RU" dirty="0" err="1" smtClean="0"/>
              <a:t>Мультимейдийные</a:t>
            </a:r>
            <a:r>
              <a:rPr lang="ru-RU" dirty="0" smtClean="0"/>
              <a:t> </a:t>
            </a:r>
            <a:r>
              <a:rPr lang="ru-RU" dirty="0"/>
              <a:t>технологии.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189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Структура урока: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/>
              <a:t>Организационный момент;</a:t>
            </a:r>
          </a:p>
          <a:p>
            <a:pPr algn="just"/>
            <a:r>
              <a:rPr lang="ru-RU" sz="1800" dirty="0" smtClean="0"/>
              <a:t>Знакомство </a:t>
            </a:r>
            <a:r>
              <a:rPr lang="ru-RU" sz="1800" dirty="0"/>
              <a:t>с темой урока, определение темы и целей урока.</a:t>
            </a:r>
          </a:p>
          <a:p>
            <a:pPr algn="just"/>
            <a:r>
              <a:rPr lang="ru-RU" sz="1800" dirty="0" smtClean="0"/>
              <a:t>Этап </a:t>
            </a:r>
            <a:r>
              <a:rPr lang="ru-RU" sz="1800" dirty="0"/>
              <a:t>подготовки учащихся к работе на основном этапе: Введение новой  </a:t>
            </a:r>
            <a:r>
              <a:rPr lang="ru-RU" sz="1800" dirty="0" smtClean="0"/>
              <a:t>лексики </a:t>
            </a:r>
            <a:r>
              <a:rPr lang="ru-RU" sz="1800" dirty="0"/>
              <a:t>(Учебник: Упр.1,2, стр.30);</a:t>
            </a:r>
          </a:p>
          <a:p>
            <a:pPr algn="just"/>
            <a:r>
              <a:rPr lang="ru-RU" sz="1800" dirty="0" smtClean="0"/>
              <a:t>Проведение </a:t>
            </a:r>
            <a:r>
              <a:rPr lang="ru-RU" sz="1800" dirty="0"/>
              <a:t>физкультминутки (Выполнение зарядки под музыку);</a:t>
            </a:r>
          </a:p>
          <a:p>
            <a:pPr algn="just"/>
            <a:r>
              <a:rPr lang="ru-RU" sz="1800" dirty="0" smtClean="0"/>
              <a:t>Основной </a:t>
            </a:r>
            <a:r>
              <a:rPr lang="ru-RU" sz="1800" dirty="0"/>
              <a:t>этап работы по теме урока: Развитие навыков письменной речи (Выполнение заданий по раздаточному материалу по лексике </a:t>
            </a:r>
            <a:r>
              <a:rPr lang="ru-RU" sz="1800" dirty="0" smtClean="0"/>
              <a:t>видов спорта “</a:t>
            </a:r>
            <a:r>
              <a:rPr lang="en-US" sz="1800" dirty="0"/>
              <a:t>Volleyball</a:t>
            </a:r>
            <a:r>
              <a:rPr lang="ru-RU" sz="1800" dirty="0"/>
              <a:t>/</a:t>
            </a:r>
            <a:r>
              <a:rPr lang="en-US" sz="1800" dirty="0"/>
              <a:t>baseball</a:t>
            </a:r>
            <a:r>
              <a:rPr lang="ru-RU" sz="1800" dirty="0"/>
              <a:t>/</a:t>
            </a:r>
            <a:r>
              <a:rPr lang="en-US" sz="1800" dirty="0"/>
              <a:t>table</a:t>
            </a:r>
            <a:r>
              <a:rPr lang="ru-RU" sz="1800" dirty="0"/>
              <a:t>т</a:t>
            </a:r>
            <a:r>
              <a:rPr lang="en-US" sz="1800" dirty="0"/>
              <a:t>tennis</a:t>
            </a:r>
            <a:r>
              <a:rPr lang="ru-RU" sz="1800" dirty="0"/>
              <a:t>/</a:t>
            </a:r>
            <a:r>
              <a:rPr lang="en-US" sz="1800" dirty="0"/>
              <a:t>tennis</a:t>
            </a:r>
            <a:r>
              <a:rPr lang="ru-RU" sz="1800" dirty="0"/>
              <a:t>/</a:t>
            </a:r>
            <a:r>
              <a:rPr lang="en-US" sz="1800" dirty="0"/>
              <a:t>badminton</a:t>
            </a:r>
            <a:r>
              <a:rPr lang="ru-RU" sz="1800" dirty="0"/>
              <a:t>/</a:t>
            </a:r>
            <a:r>
              <a:rPr lang="en-US" sz="1800" dirty="0"/>
              <a:t>hockey</a:t>
            </a:r>
            <a:r>
              <a:rPr lang="ru-RU" sz="1800" dirty="0"/>
              <a:t>”; по устойчивым выражениям “</a:t>
            </a:r>
            <a:r>
              <a:rPr lang="en-US" sz="1800" dirty="0"/>
              <a:t>once a week</a:t>
            </a:r>
            <a:r>
              <a:rPr lang="ru-RU" sz="1800" dirty="0"/>
              <a:t>”, “</a:t>
            </a:r>
            <a:r>
              <a:rPr lang="en-US" sz="1800" dirty="0"/>
              <a:t>twice a week</a:t>
            </a:r>
            <a:r>
              <a:rPr lang="ru-RU" sz="1800" dirty="0"/>
              <a:t>”, “</a:t>
            </a:r>
            <a:r>
              <a:rPr lang="en-US" sz="1800" dirty="0"/>
              <a:t>three times a week</a:t>
            </a:r>
            <a:r>
              <a:rPr lang="ru-RU" sz="1800" dirty="0"/>
              <a:t>”.);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Работа в парах; </a:t>
            </a:r>
          </a:p>
          <a:p>
            <a:pPr algn="just"/>
            <a:r>
              <a:rPr lang="ru-RU" sz="1800" dirty="0" smtClean="0"/>
              <a:t>Проведение </a:t>
            </a:r>
            <a:r>
              <a:rPr lang="ru-RU" sz="1800" dirty="0"/>
              <a:t>физкультминутки (Песенка </a:t>
            </a:r>
            <a:r>
              <a:rPr lang="ru-RU" sz="1800" b="1" dirty="0"/>
              <a:t>“</a:t>
            </a:r>
            <a:r>
              <a:rPr lang="en-US" sz="1800" b="1" dirty="0"/>
              <a:t>What</a:t>
            </a:r>
            <a:r>
              <a:rPr lang="ru-RU" sz="1800" b="1" dirty="0"/>
              <a:t>’</a:t>
            </a:r>
            <a:r>
              <a:rPr lang="en-US" sz="1800" b="1" dirty="0"/>
              <a:t>s in the classroom</a:t>
            </a:r>
            <a:r>
              <a:rPr lang="ru-RU" sz="1800" b="1" dirty="0"/>
              <a:t>?”</a:t>
            </a:r>
            <a:r>
              <a:rPr lang="ru-RU" sz="1800" dirty="0"/>
              <a:t>);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Продолжение по теме урока: Работа по учебнику (Упр.3,4, стр.30-31); Определение времени по часам. Активизация времени “</a:t>
            </a:r>
            <a:r>
              <a:rPr lang="en-US" sz="1800" dirty="0"/>
              <a:t>Present Simple Tense</a:t>
            </a:r>
            <a:r>
              <a:rPr lang="ru-RU" sz="1800" dirty="0"/>
              <a:t>”. </a:t>
            </a:r>
          </a:p>
          <a:p>
            <a:pPr algn="just"/>
            <a:r>
              <a:rPr lang="ru-RU" sz="1800" dirty="0" smtClean="0"/>
              <a:t>Этап </a:t>
            </a:r>
            <a:r>
              <a:rPr lang="ru-RU" sz="1800" dirty="0"/>
              <a:t>информации о домашнем задании;</a:t>
            </a:r>
          </a:p>
          <a:p>
            <a:pPr algn="just"/>
            <a:r>
              <a:rPr lang="ru-RU" sz="1800" dirty="0" smtClean="0"/>
              <a:t>Этап </a:t>
            </a:r>
            <a:r>
              <a:rPr lang="ru-RU" sz="1800" dirty="0"/>
              <a:t>подведения итогов занятия. 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96245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WHAT TYPE OF SPORTS?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sz="2400" b="1" dirty="0" smtClean="0"/>
              <a:t>IT”S A  ……………………………… . </a:t>
            </a:r>
            <a:endParaRPr lang="ru-RU" sz="2400" b="1" dirty="0"/>
          </a:p>
        </p:txBody>
      </p:sp>
      <p:pic>
        <p:nvPicPr>
          <p:cNvPr id="5" name="Рисунок 4" descr="https://dop.pskovedu.ru/file/download/dop/BEDDE7F69FA0666F03B76EDADCC76DEF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" r="5509"/>
          <a:stretch>
            <a:fillRect/>
          </a:stretch>
        </p:blipFill>
        <p:spPr bwMode="auto">
          <a:xfrm>
            <a:off x="755576" y="476672"/>
            <a:ext cx="792088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442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WHAT TYPE OF SPORTS?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sz="2000" b="1" dirty="0" smtClean="0"/>
              <a:t>IT”S A ………………………………………… . </a:t>
            </a:r>
            <a:endParaRPr lang="ru-RU" sz="2000" b="1" dirty="0"/>
          </a:p>
        </p:txBody>
      </p:sp>
      <p:pic>
        <p:nvPicPr>
          <p:cNvPr id="5" name="Рисунок 4" descr="https://img.favpng.com/15/15/3/boy-cartoon-png-favpng-JXsnkWcGQtSS5Z6sh0RJAUG1C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0" b="15360"/>
          <a:stretch>
            <a:fillRect/>
          </a:stretch>
        </p:blipFill>
        <p:spPr bwMode="auto">
          <a:xfrm>
            <a:off x="971600" y="476672"/>
            <a:ext cx="7272808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4537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369</Words>
  <Application>Microsoft Office PowerPoint</Application>
  <PresentationFormat>Экран (4:3)</PresentationFormat>
  <Paragraphs>56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Открытый урок по английскому языку  в 4 «Г» классе по теме “Work and play. Types of sports”.</vt:lpstr>
      <vt:lpstr> Цели урока:  </vt:lpstr>
      <vt:lpstr> Задачи урока: Учебные </vt:lpstr>
      <vt:lpstr>Развивающие: </vt:lpstr>
      <vt:lpstr>Воспитательные: </vt:lpstr>
      <vt:lpstr>Оборудование:</vt:lpstr>
      <vt:lpstr>Структура урока: </vt:lpstr>
      <vt:lpstr>WHAT TYPE OF SPORTS? </vt:lpstr>
      <vt:lpstr>WHAT TYPE OF SPORTS?</vt:lpstr>
      <vt:lpstr>WHAT TYPE OF SPORTS? </vt:lpstr>
      <vt:lpstr>WHAT TYPE OF SPORTS?</vt:lpstr>
      <vt:lpstr>WHAT TYPE OF SPORTS?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4 «Г» классе по теме “Work and play. Types of sports”.</dc:title>
  <dc:creator>Елена</dc:creator>
  <cp:lastModifiedBy>Елена</cp:lastModifiedBy>
  <cp:revision>41</cp:revision>
  <dcterms:created xsi:type="dcterms:W3CDTF">2021-10-10T10:15:30Z</dcterms:created>
  <dcterms:modified xsi:type="dcterms:W3CDTF">2021-10-17T19:21:33Z</dcterms:modified>
</cp:coreProperties>
</file>