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34559" autoAdjust="0"/>
    <p:restoredTop sz="86477" autoAdjust="0"/>
  </p:normalViewPr>
  <p:slideViewPr>
    <p:cSldViewPr>
      <p:cViewPr varScale="1">
        <p:scale>
          <a:sx n="74" d="100"/>
          <a:sy n="74" d="100"/>
        </p:scale>
        <p:origin x="-190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47580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904170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98393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406935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95277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94438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29.10.2021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430673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29.10.2021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7330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29.10.2021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798440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109915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98846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29.10.2021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680344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9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9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548680"/>
            <a:ext cx="7772400" cy="1656184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Открытый урок по английскому языку </a:t>
            </a:r>
            <a:br>
              <a:rPr lang="ru-RU" sz="2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4 «Б» классе</a:t>
            </a:r>
            <a:br>
              <a:rPr lang="ru-RU" sz="2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теме </a:t>
            </a:r>
            <a:r>
              <a:rPr lang="en-US" sz="2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“The animal hospital. Names of buildings”</a:t>
            </a:r>
            <a:endParaRPr lang="ru-RU" sz="28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77500" lnSpcReduction="20000"/>
          </a:bodyPr>
          <a:lstStyle/>
          <a:p>
            <a:pPr algn="r"/>
            <a:r>
              <a:rPr lang="ru-RU" sz="23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Выполнила:</a:t>
            </a:r>
            <a:endParaRPr lang="ru-RU" sz="23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r>
              <a:rPr lang="ru-RU" sz="23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Учитель английского языка</a:t>
            </a:r>
            <a:br>
              <a:rPr lang="ru-RU" sz="23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3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МБОУ СОШ №31</a:t>
            </a:r>
          </a:p>
          <a:p>
            <a:pPr algn="r"/>
            <a:r>
              <a:rPr lang="ru-RU" sz="23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Жалыбина</a:t>
            </a:r>
            <a:r>
              <a:rPr lang="ru-RU" sz="23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Елена Геннадьевна </a:t>
            </a:r>
          </a:p>
          <a:p>
            <a:pPr algn="r"/>
            <a:endParaRPr lang="ru-RU" sz="18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1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г.о</a:t>
            </a:r>
            <a:r>
              <a:rPr lang="ru-RU" sz="21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Мытищи, 2021 год.</a:t>
            </a:r>
            <a:endParaRPr lang="ru-RU" sz="1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5031205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WHAT IS IT?</a:t>
            </a:r>
            <a:endParaRPr lang="ru-RU" dirty="0"/>
          </a:p>
        </p:txBody>
      </p:sp>
      <p:pic>
        <p:nvPicPr>
          <p:cNvPr id="5" name="Рисунок 2" descr="rooms-1-page-001.jpg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0" b="120"/>
          <a:stretch>
            <a:fillRect/>
          </a:stretch>
        </p:blipFill>
        <p:spPr bwMode="auto">
          <a:xfrm>
            <a:off x="899592" y="548680"/>
            <a:ext cx="7632848" cy="41788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200" dirty="0" smtClean="0">
                <a:solidFill>
                  <a:srgbClr val="FF0000"/>
                </a:solidFill>
              </a:rPr>
              <a:t>GARAGE  ['</a:t>
            </a:r>
            <a:r>
              <a:rPr lang="en-US" sz="3200" dirty="0" err="1" smtClean="0">
                <a:solidFill>
                  <a:srgbClr val="FF0000"/>
                </a:solidFill>
              </a:rPr>
              <a:t>gær</a:t>
            </a:r>
            <a:r>
              <a:rPr lang="en-US" sz="3200" u="sng" dirty="0" err="1" smtClean="0">
                <a:solidFill>
                  <a:srgbClr val="FF0000"/>
                </a:solidFill>
              </a:rPr>
              <a:t>a</a:t>
            </a:r>
            <a:r>
              <a:rPr lang="en-US" sz="3200" dirty="0" err="1" smtClean="0">
                <a:solidFill>
                  <a:srgbClr val="FF0000"/>
                </a:solidFill>
              </a:rPr>
              <a:t>:ȝ</a:t>
            </a:r>
            <a:r>
              <a:rPr lang="en-US" sz="3200" dirty="0" smtClean="0">
                <a:solidFill>
                  <a:srgbClr val="FF0000"/>
                </a:solidFill>
              </a:rPr>
              <a:t>]  </a:t>
            </a:r>
            <a:r>
              <a:rPr lang="ru-RU" sz="3200" dirty="0" smtClean="0">
                <a:solidFill>
                  <a:srgbClr val="FF0000"/>
                </a:solidFill>
              </a:rPr>
              <a:t>ГАРАЖ</a:t>
            </a:r>
            <a:endParaRPr lang="ru-RU" sz="32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892927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WHAT IS IT? </a:t>
            </a:r>
            <a:endParaRPr lang="ru-RU" dirty="0"/>
          </a:p>
        </p:txBody>
      </p:sp>
      <p:pic>
        <p:nvPicPr>
          <p:cNvPr id="1026" name="Picture 2" descr="https://uue.s3.eu-north-1.amazonaws.com/v/N/7OOlol3a6-x300.jpg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67" r="16667"/>
          <a:stretch>
            <a:fillRect/>
          </a:stretch>
        </p:blipFill>
        <p:spPr bwMode="auto"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200" dirty="0" smtClean="0">
                <a:solidFill>
                  <a:srgbClr val="00B050"/>
                </a:solidFill>
              </a:rPr>
              <a:t>CAFÉ [‘</a:t>
            </a:r>
            <a:r>
              <a:rPr lang="en-US" sz="3200" dirty="0" err="1" smtClean="0">
                <a:solidFill>
                  <a:srgbClr val="00B050"/>
                </a:solidFill>
              </a:rPr>
              <a:t>kæfeɪ</a:t>
            </a:r>
            <a:r>
              <a:rPr lang="en-US" sz="3200" dirty="0" smtClean="0">
                <a:solidFill>
                  <a:srgbClr val="00B050"/>
                </a:solidFill>
              </a:rPr>
              <a:t>]  </a:t>
            </a:r>
            <a:r>
              <a:rPr lang="ru-RU" sz="3200" dirty="0" smtClean="0">
                <a:solidFill>
                  <a:srgbClr val="00B050"/>
                </a:solidFill>
              </a:rPr>
              <a:t>КАФЕ </a:t>
            </a:r>
            <a:endParaRPr lang="ru-RU" sz="3200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523997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2400" dirty="0" smtClean="0"/>
              <a:t>WHAT IS IT? </a:t>
            </a:r>
            <a:endParaRPr lang="ru-RU" sz="2400" dirty="0"/>
          </a:p>
        </p:txBody>
      </p:sp>
      <p:pic>
        <p:nvPicPr>
          <p:cNvPr id="5" name="Рисунок 1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349" b="6349"/>
          <a:stretch>
            <a:fillRect/>
          </a:stretch>
        </p:blipFill>
        <p:spPr bwMode="auto"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200" b="1" dirty="0" smtClean="0">
                <a:solidFill>
                  <a:srgbClr val="00B0F0"/>
                </a:solidFill>
              </a:rPr>
              <a:t>THEATRE [‘</a:t>
            </a:r>
            <a:r>
              <a:rPr lang="en-US" sz="3200" b="1" dirty="0" err="1" smtClean="0">
                <a:solidFill>
                  <a:srgbClr val="00B0F0"/>
                </a:solidFill>
              </a:rPr>
              <a:t>Ɵɪətə</a:t>
            </a:r>
            <a:r>
              <a:rPr lang="en-US" sz="3200" b="1" dirty="0" smtClean="0">
                <a:solidFill>
                  <a:srgbClr val="00B0F0"/>
                </a:solidFill>
              </a:rPr>
              <a:t>]  </a:t>
            </a:r>
            <a:r>
              <a:rPr lang="ru-RU" sz="3200" b="1" dirty="0" smtClean="0">
                <a:solidFill>
                  <a:srgbClr val="00B0F0"/>
                </a:solidFill>
              </a:rPr>
              <a:t>ТЕАТР </a:t>
            </a:r>
            <a:endParaRPr lang="ru-RU" sz="3200" b="1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013481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2400" dirty="0" smtClean="0"/>
              <a:t>WHAT IS IT? </a:t>
            </a:r>
            <a:endParaRPr lang="ru-RU" sz="2400" dirty="0"/>
          </a:p>
        </p:txBody>
      </p:sp>
      <p:pic>
        <p:nvPicPr>
          <p:cNvPr id="3074" name="Picture 2" descr="https://uue.s3.eu-north-1.amazonaws.com/v/N/7OXMIyxKC-x300.png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0" r="980"/>
          <a:stretch>
            <a:fillRect/>
          </a:stretch>
        </p:blipFill>
        <p:spPr bwMode="auto">
          <a:xfrm>
            <a:off x="1187624" y="548680"/>
            <a:ext cx="6984776" cy="41788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2800" b="1" dirty="0" smtClean="0">
                <a:solidFill>
                  <a:srgbClr val="002060"/>
                </a:solidFill>
              </a:rPr>
              <a:t>BAKER’S [‘</a:t>
            </a:r>
            <a:r>
              <a:rPr lang="en-US" sz="2800" b="1" dirty="0" err="1" smtClean="0">
                <a:solidFill>
                  <a:srgbClr val="002060"/>
                </a:solidFill>
              </a:rPr>
              <a:t>beikəz</a:t>
            </a:r>
            <a:r>
              <a:rPr lang="en-US" sz="2800" b="1" dirty="0" smtClean="0">
                <a:solidFill>
                  <a:srgbClr val="002060"/>
                </a:solidFill>
              </a:rPr>
              <a:t>]  </a:t>
            </a:r>
            <a:r>
              <a:rPr lang="ru-RU" sz="2800" b="1" dirty="0" smtClean="0">
                <a:solidFill>
                  <a:srgbClr val="002060"/>
                </a:solidFill>
              </a:rPr>
              <a:t>ПЕКАРНЯ </a:t>
            </a:r>
            <a:endParaRPr lang="ru-RU" sz="28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672269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2400" dirty="0" smtClean="0"/>
              <a:t>WHAT IS IT?</a:t>
            </a:r>
            <a:endParaRPr lang="ru-RU" sz="2400" dirty="0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/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2800" b="1" dirty="0" smtClean="0">
                <a:solidFill>
                  <a:schemeClr val="accent2">
                    <a:lumMod val="75000"/>
                  </a:schemeClr>
                </a:solidFill>
              </a:rPr>
              <a:t>HOSPITAL [‘h</a:t>
            </a:r>
            <a:r>
              <a:rPr lang="hy-AM" sz="2800" b="1" dirty="0" smtClean="0">
                <a:solidFill>
                  <a:schemeClr val="accent2">
                    <a:lumMod val="75000"/>
                  </a:schemeClr>
                </a:solidFill>
              </a:rPr>
              <a:t>օ</a:t>
            </a:r>
            <a:r>
              <a:rPr lang="en-US" sz="2800" b="1" dirty="0" smtClean="0">
                <a:solidFill>
                  <a:schemeClr val="accent2">
                    <a:lumMod val="75000"/>
                  </a:schemeClr>
                </a:solidFill>
              </a:rPr>
              <a:t>spit(ə)l] </a:t>
            </a:r>
            <a:r>
              <a:rPr lang="ru-RU" sz="2800" b="1" dirty="0" smtClean="0">
                <a:solidFill>
                  <a:schemeClr val="accent2">
                    <a:lumMod val="75000"/>
                  </a:schemeClr>
                </a:solidFill>
              </a:rPr>
              <a:t>БОЛЬНИЦА </a:t>
            </a:r>
            <a:endParaRPr lang="ru-RU" sz="28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5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476672"/>
            <a:ext cx="7560840" cy="42484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7959866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WHAT IS IT?</a:t>
            </a:r>
            <a:endParaRPr lang="ru-RU" dirty="0"/>
          </a:p>
        </p:txBody>
      </p:sp>
      <p:pic>
        <p:nvPicPr>
          <p:cNvPr id="5" name="Рисунок 4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78" r="1778"/>
          <a:stretch>
            <a:fillRect/>
          </a:stretch>
        </p:blipFill>
        <p:spPr bwMode="auto"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>
            <a:noAutofit/>
          </a:bodyPr>
          <a:lstStyle/>
          <a:p>
            <a:pPr algn="ctr">
              <a:spcBef>
                <a:spcPct val="0"/>
              </a:spcBef>
            </a:pPr>
            <a:r>
              <a:rPr lang="en-US" altLang="ru-RU" sz="2400" b="1" dirty="0" smtClean="0">
                <a:solidFill>
                  <a:schemeClr val="accent6">
                    <a:lumMod val="75000"/>
                  </a:schemeClr>
                </a:solidFill>
                <a:cs typeface="Times New Roman" pitchFamily="18" charset="0"/>
              </a:rPr>
              <a:t>GREENGROCERS </a:t>
            </a:r>
            <a:r>
              <a:rPr lang="en-US" altLang="ru-RU" sz="2400" b="1" dirty="0">
                <a:solidFill>
                  <a:schemeClr val="accent6">
                    <a:lumMod val="75000"/>
                  </a:schemeClr>
                </a:solidFill>
                <a:cs typeface="Times New Roman" pitchFamily="18" charset="0"/>
              </a:rPr>
              <a:t>|ˈ</a:t>
            </a:r>
            <a:r>
              <a:rPr lang="en-US" altLang="ru-RU" sz="2400" b="1" dirty="0" err="1">
                <a:solidFill>
                  <a:schemeClr val="accent6">
                    <a:lumMod val="75000"/>
                  </a:schemeClr>
                </a:solidFill>
                <a:cs typeface="Times New Roman" pitchFamily="18" charset="0"/>
              </a:rPr>
              <a:t>ɡriːnɡrəʊsəz</a:t>
            </a:r>
            <a:r>
              <a:rPr lang="en-US" altLang="ru-RU" sz="2400" b="1" dirty="0">
                <a:solidFill>
                  <a:schemeClr val="accent6">
                    <a:lumMod val="75000"/>
                  </a:schemeClr>
                </a:solidFill>
                <a:cs typeface="Times New Roman" pitchFamily="18" charset="0"/>
              </a:rPr>
              <a:t>| </a:t>
            </a:r>
            <a:endParaRPr lang="ru-RU" altLang="ru-RU" sz="2400" b="1" dirty="0">
              <a:solidFill>
                <a:schemeClr val="accent6">
                  <a:lumMod val="75000"/>
                </a:schemeClr>
              </a:solidFill>
              <a:cs typeface="Times New Roman" pitchFamily="18" charset="0"/>
            </a:endParaRPr>
          </a:p>
          <a:p>
            <a:pPr algn="ctr">
              <a:spcBef>
                <a:spcPct val="0"/>
              </a:spcBef>
            </a:pPr>
            <a:r>
              <a:rPr lang="ru-RU" altLang="ru-RU" sz="2400" b="1" dirty="0" smtClean="0">
                <a:solidFill>
                  <a:schemeClr val="accent6">
                    <a:lumMod val="75000"/>
                  </a:schemeClr>
                </a:solidFill>
                <a:cs typeface="Times New Roman" pitchFamily="18" charset="0"/>
              </a:rPr>
              <a:t>ОВОЩНОЙ МАГАЗИН</a:t>
            </a:r>
            <a:endParaRPr lang="ru-RU" altLang="ru-RU" sz="2400" b="1" dirty="0">
              <a:solidFill>
                <a:schemeClr val="accent6">
                  <a:lumMod val="75000"/>
                </a:schemeClr>
              </a:solidFill>
              <a:cs typeface="Times New Roman" pitchFamily="18" charset="0"/>
            </a:endParaRPr>
          </a:p>
          <a:p>
            <a:endParaRPr lang="ru-RU" sz="2400" dirty="0">
              <a:solidFill>
                <a:schemeClr val="accent6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743850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WHAT IS IT? </a:t>
            </a:r>
            <a:endParaRPr lang="ru-RU" dirty="0"/>
          </a:p>
        </p:txBody>
      </p:sp>
      <p:pic>
        <p:nvPicPr>
          <p:cNvPr id="5122" name="Picture 2" descr="https://uue.s3.eu-north-1.amazonaws.com/v/N/7OXMuXL1F-x300.png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50" b="3750"/>
          <a:stretch>
            <a:fillRect/>
          </a:stretch>
        </p:blipFill>
        <p:spPr bwMode="auto">
          <a:xfrm>
            <a:off x="1043608" y="612775"/>
            <a:ext cx="6696744" cy="411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pPr algn="ctr"/>
            <a:r>
              <a:rPr lang="en-US" altLang="ru-RU" sz="2800" b="1" dirty="0" smtClean="0">
                <a:solidFill>
                  <a:schemeClr val="accent6">
                    <a:lumMod val="50000"/>
                  </a:schemeClr>
                </a:solidFill>
                <a:latin typeface="+mj-lt"/>
                <a:cs typeface="Times New Roman" pitchFamily="18" charset="0"/>
              </a:rPr>
              <a:t> POST OFFICE [</a:t>
            </a:r>
            <a:r>
              <a:rPr lang="en-US" altLang="ru-RU" sz="2800" b="1" dirty="0" err="1" smtClean="0">
                <a:solidFill>
                  <a:schemeClr val="accent6">
                    <a:lumMod val="50000"/>
                  </a:schemeClr>
                </a:solidFill>
                <a:latin typeface="+mj-lt"/>
                <a:cs typeface="Times New Roman" pitchFamily="18" charset="0"/>
              </a:rPr>
              <a:t>pəʊst</a:t>
            </a:r>
            <a:r>
              <a:rPr lang="en-US" altLang="ru-RU" sz="2800" b="1" dirty="0" smtClean="0">
                <a:solidFill>
                  <a:schemeClr val="accent6">
                    <a:lumMod val="50000"/>
                  </a:schemeClr>
                </a:solidFill>
                <a:latin typeface="+mj-lt"/>
                <a:cs typeface="Times New Roman" pitchFamily="18" charset="0"/>
              </a:rPr>
              <a:t> </a:t>
            </a:r>
            <a:r>
              <a:rPr lang="en-US" altLang="ru-RU" sz="2800" b="1" dirty="0">
                <a:solidFill>
                  <a:schemeClr val="accent6">
                    <a:lumMod val="50000"/>
                  </a:schemeClr>
                </a:solidFill>
                <a:latin typeface="+mj-lt"/>
                <a:cs typeface="Times New Roman" pitchFamily="18" charset="0"/>
              </a:rPr>
              <a:t>ˈ</a:t>
            </a:r>
            <a:r>
              <a:rPr lang="en-US" altLang="ru-RU" sz="2800" b="1" dirty="0" err="1" smtClean="0">
                <a:solidFill>
                  <a:schemeClr val="accent6">
                    <a:lumMod val="50000"/>
                  </a:schemeClr>
                </a:solidFill>
                <a:latin typeface="+mj-lt"/>
                <a:cs typeface="Times New Roman" pitchFamily="18" charset="0"/>
              </a:rPr>
              <a:t>ɒfɪs</a:t>
            </a:r>
            <a:r>
              <a:rPr lang="en-US" altLang="ru-RU" sz="2800" b="1" dirty="0" smtClean="0">
                <a:solidFill>
                  <a:schemeClr val="accent6">
                    <a:lumMod val="50000"/>
                  </a:schemeClr>
                </a:solidFill>
                <a:latin typeface="+mj-lt"/>
                <a:cs typeface="Times New Roman" pitchFamily="18" charset="0"/>
              </a:rPr>
              <a:t>] </a:t>
            </a:r>
            <a:r>
              <a:rPr lang="ru-RU" altLang="ru-RU" sz="2800" b="1" dirty="0" smtClean="0">
                <a:solidFill>
                  <a:schemeClr val="accent6">
                    <a:lumMod val="50000"/>
                  </a:schemeClr>
                </a:solidFill>
                <a:latin typeface="+mj-lt"/>
                <a:cs typeface="Times New Roman" pitchFamily="18" charset="0"/>
              </a:rPr>
              <a:t>ПОЧТА</a:t>
            </a:r>
            <a:endParaRPr lang="ru-RU" sz="2800" dirty="0">
              <a:solidFill>
                <a:schemeClr val="accent6">
                  <a:lumMod val="50000"/>
                </a:schemeClr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38710202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154362"/>
          </a:xfrm>
        </p:spPr>
        <p:txBody>
          <a:bodyPr>
            <a:normAutofit/>
          </a:bodyPr>
          <a:lstStyle/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sz="3200" b="1" dirty="0" smtClean="0">
                <a:solidFill>
                  <a:srgbClr val="FF0000"/>
                </a:solidFill>
              </a:rPr>
              <a:t>LISTEN AND REPEAT </a:t>
            </a:r>
            <a:endParaRPr lang="ru-RU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506985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76672"/>
            <a:ext cx="3008313" cy="648072"/>
          </a:xfrm>
        </p:spPr>
        <p:txBody>
          <a:bodyPr>
            <a:no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COMPLETE THE DIALOGUE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5" name="Объект 4" descr="https://uchebniki-rabochaya-tetrad.com/onlajn_0813_kniga/stranica_29.jpg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057454" y="273050"/>
            <a:ext cx="4146942" cy="5853113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US" sz="2400" b="1" dirty="0" smtClean="0">
                <a:solidFill>
                  <a:srgbClr val="7030A0"/>
                </a:solidFill>
              </a:rPr>
              <a:t>A: EXCUSE ME, WHERE  IS THE ANIMAL HOSPITAL?</a:t>
            </a:r>
          </a:p>
          <a:p>
            <a:endParaRPr lang="en-US" b="1" dirty="0"/>
          </a:p>
          <a:p>
            <a:r>
              <a:rPr lang="en-US" sz="2000" b="1" dirty="0" smtClean="0">
                <a:solidFill>
                  <a:srgbClr val="0070C0"/>
                </a:solidFill>
              </a:rPr>
              <a:t>B: IT’S  IN BRIDGE  STREET.  </a:t>
            </a:r>
          </a:p>
          <a:p>
            <a:endParaRPr lang="en-US" sz="2000" b="1" dirty="0">
              <a:solidFill>
                <a:srgbClr val="0070C0"/>
              </a:solidFill>
            </a:endParaRPr>
          </a:p>
          <a:p>
            <a:r>
              <a:rPr lang="en-US" sz="2400" b="1" dirty="0" smtClean="0">
                <a:solidFill>
                  <a:srgbClr val="C00000"/>
                </a:solidFill>
              </a:rPr>
              <a:t>A: EXCUSE ME, WHERE IS THE STATION?</a:t>
            </a:r>
          </a:p>
          <a:p>
            <a:endParaRPr lang="en-US" sz="2000" b="1" dirty="0">
              <a:solidFill>
                <a:srgbClr val="0070C0"/>
              </a:solidFill>
            </a:endParaRPr>
          </a:p>
          <a:p>
            <a:r>
              <a:rPr lang="en-US" sz="2400" b="1" dirty="0" smtClean="0">
                <a:solidFill>
                  <a:srgbClr val="00B050"/>
                </a:solidFill>
              </a:rPr>
              <a:t>B: IT’S IN NEW STREET. </a:t>
            </a:r>
            <a:endParaRPr lang="ru-RU" sz="2400" b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564562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400" b="1" dirty="0" smtClean="0"/>
              <a:t>	Your </a:t>
            </a:r>
            <a:r>
              <a:rPr lang="en-US" sz="2400" b="1" dirty="0"/>
              <a:t>first task</a:t>
            </a:r>
            <a:r>
              <a:rPr lang="en-US" sz="2400" dirty="0"/>
              <a:t> is to read these words, find their meanings and translate from English into Russian, and exchange your lists. </a:t>
            </a:r>
            <a:endParaRPr lang="ru-RU" sz="2400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8925605"/>
              </p:ext>
            </p:extLst>
          </p:nvPr>
        </p:nvGraphicFramePr>
        <p:xfrm>
          <a:off x="971601" y="1916832"/>
          <a:ext cx="7733133" cy="500163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577711"/>
                <a:gridCol w="2577711"/>
                <a:gridCol w="2577711"/>
              </a:tblGrid>
              <a:tr h="1801238">
                <a:tc>
                  <a:txBody>
                    <a:bodyPr/>
                    <a:lstStyle/>
                    <a:p>
                      <a:pPr marL="45720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</a:rPr>
                        <a:t>Names of buildings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solidFill>
                            <a:schemeClr val="tx1"/>
                          </a:solidFill>
                          <a:effectLst/>
                        </a:rPr>
                        <a:t>Fill 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</a:rPr>
                        <a:t>in the gaps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</a:rPr>
                        <a:t>Translation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en-US" sz="2000" dirty="0">
                          <a:effectLst/>
                        </a:rPr>
                        <a:t>Station 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+mj-lt"/>
                        <a:buAutoNum type="alphaLcParenR"/>
                      </a:pPr>
                      <a:r>
                        <a:rPr lang="ru-RU" sz="2000" dirty="0">
                          <a:effectLst/>
                        </a:rPr>
                        <a:t>Театр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en-US" sz="2000" dirty="0">
                          <a:effectLst/>
                        </a:rPr>
                        <a:t>Garage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+mj-lt"/>
                        <a:buAutoNum type="alphaLcParenR"/>
                      </a:pPr>
                      <a:r>
                        <a:rPr lang="ru-RU" sz="2000" dirty="0">
                          <a:effectLst/>
                        </a:rPr>
                        <a:t>Больница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en-US" sz="2000" dirty="0">
                          <a:effectLst/>
                        </a:rPr>
                        <a:t>Café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+mj-lt"/>
                        <a:buAutoNum type="alphaLcParenR"/>
                      </a:pPr>
                      <a:r>
                        <a:rPr lang="ru-RU" sz="2000" dirty="0">
                          <a:effectLst/>
                        </a:rPr>
                        <a:t>Почта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en-US" sz="2000" dirty="0">
                          <a:effectLst/>
                        </a:rPr>
                        <a:t>Theatre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+mj-lt"/>
                        <a:buAutoNum type="alphaLcParenR"/>
                      </a:pPr>
                      <a:r>
                        <a:rPr lang="ru-RU" sz="2000" dirty="0">
                          <a:effectLst/>
                        </a:rPr>
                        <a:t>Овощной магазин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en-US" sz="2000" dirty="0">
                          <a:effectLst/>
                        </a:rPr>
                        <a:t>Baker’s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+mj-lt"/>
                        <a:buAutoNum type="alphaLcParenR"/>
                      </a:pPr>
                      <a:r>
                        <a:rPr lang="ru-RU" sz="2000" dirty="0">
                          <a:effectLst/>
                        </a:rPr>
                        <a:t>Вокзал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en-US" sz="2000" dirty="0">
                          <a:effectLst/>
                        </a:rPr>
                        <a:t>Hospital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+mj-lt"/>
                        <a:buAutoNum type="alphaLcParenR"/>
                      </a:pPr>
                      <a:r>
                        <a:rPr lang="ru-RU" sz="2000" dirty="0">
                          <a:effectLst/>
                        </a:rPr>
                        <a:t>Булочная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en-US" sz="2000" dirty="0">
                          <a:effectLst/>
                        </a:rPr>
                        <a:t>Greengrocer’s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+mj-lt"/>
                        <a:buAutoNum type="alphaLcParenR"/>
                      </a:pPr>
                      <a:r>
                        <a:rPr lang="ru-RU" sz="2000" dirty="0">
                          <a:effectLst/>
                        </a:rPr>
                        <a:t>Гараж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539686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Цели урока: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Учить называть различные муниципальные учреждения.</a:t>
            </a:r>
          </a:p>
          <a:p>
            <a:pPr algn="just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Спрашивать и рассказывать об их месторасположении.</a:t>
            </a:r>
          </a:p>
          <a:p>
            <a:pPr algn="just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Развивать навыки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аудирования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говорения, чтения. </a:t>
            </a:r>
          </a:p>
          <a:p>
            <a:pPr algn="just"/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8159219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b="1" dirty="0"/>
              <a:t>The second task</a:t>
            </a:r>
            <a:r>
              <a:rPr lang="en-US" sz="2800" dirty="0"/>
              <a:t> </a:t>
            </a:r>
            <a:r>
              <a:rPr lang="en-US" sz="2800" b="1" dirty="0"/>
              <a:t>is </a:t>
            </a:r>
            <a:r>
              <a:rPr lang="en-US" sz="2800" dirty="0"/>
              <a:t>to write buildings which are next to your house, using this table. </a:t>
            </a:r>
            <a:endParaRPr lang="ru-RU" sz="2800" dirty="0"/>
          </a:p>
        </p:txBody>
      </p:sp>
      <p:graphicFrame>
        <p:nvGraphicFramePr>
          <p:cNvPr id="6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60195859"/>
              </p:ext>
            </p:extLst>
          </p:nvPr>
        </p:nvGraphicFramePr>
        <p:xfrm>
          <a:off x="827584" y="1628801"/>
          <a:ext cx="7560840" cy="424847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124409"/>
                <a:gridCol w="2553706"/>
                <a:gridCol w="1737068"/>
                <a:gridCol w="2145657"/>
              </a:tblGrid>
              <a:tr h="4248472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C00000"/>
                          </a:solidFill>
                          <a:effectLst/>
                        </a:rPr>
                        <a:t>There is a </a:t>
                      </a:r>
                      <a:endParaRPr lang="ru-RU" sz="1400" dirty="0">
                        <a:solidFill>
                          <a:srgbClr val="C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chemeClr val="tx1"/>
                          </a:solidFill>
                          <a:effectLst/>
                        </a:rPr>
                        <a:t>post office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chemeClr val="tx1"/>
                          </a:solidFill>
                          <a:effectLst/>
                        </a:rPr>
                        <a:t>hospital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chemeClr val="tx1"/>
                          </a:solidFill>
                          <a:effectLst/>
                        </a:rPr>
                        <a:t>garage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chemeClr val="tx1"/>
                          </a:solidFill>
                          <a:effectLst/>
                        </a:rPr>
                        <a:t>baker’s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chemeClr val="tx1"/>
                          </a:solidFill>
                          <a:effectLst/>
                        </a:rPr>
                        <a:t>greengrocer’s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chemeClr val="tx1"/>
                          </a:solidFill>
                          <a:effectLst/>
                        </a:rPr>
                        <a:t>pet/book/flower/toy/ shop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chemeClr val="tx1"/>
                          </a:solidFill>
                          <a:effectLst/>
                        </a:rPr>
                        <a:t>café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chemeClr val="tx1"/>
                          </a:solidFill>
                          <a:effectLst/>
                        </a:rPr>
                        <a:t>theatre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chemeClr val="tx1"/>
                          </a:solidFill>
                          <a:effectLst/>
                        </a:rPr>
                        <a:t>train station/bus station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FFC000"/>
                          </a:solidFill>
                          <a:effectLst/>
                        </a:rPr>
                        <a:t>next to</a:t>
                      </a:r>
                      <a:endParaRPr lang="ru-RU" sz="1600" dirty="0">
                        <a:solidFill>
                          <a:srgbClr val="FFC000"/>
                        </a:solidFill>
                        <a:effectLst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FFC000"/>
                          </a:solidFill>
                          <a:effectLst/>
                        </a:rPr>
                        <a:t>in front of</a:t>
                      </a:r>
                      <a:endParaRPr lang="ru-RU" sz="1600" dirty="0">
                        <a:solidFill>
                          <a:srgbClr val="FFC000"/>
                        </a:solidFill>
                        <a:effectLst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FFC000"/>
                          </a:solidFill>
                          <a:effectLst/>
                        </a:rPr>
                        <a:t>behind </a:t>
                      </a:r>
                      <a:endParaRPr lang="ru-RU" sz="1600" dirty="0">
                        <a:solidFill>
                          <a:srgbClr val="FFC000"/>
                        </a:solidFill>
                        <a:effectLst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FFC000"/>
                          </a:solidFill>
                          <a:effectLst/>
                        </a:rPr>
                        <a:t> </a:t>
                      </a:r>
                      <a:endParaRPr lang="ru-RU" sz="1600" dirty="0">
                        <a:solidFill>
                          <a:srgbClr val="FFC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FFFF00"/>
                          </a:solidFill>
                          <a:effectLst/>
                        </a:rPr>
                        <a:t>My house / my blocks of flats</a:t>
                      </a:r>
                      <a:endParaRPr lang="ru-RU" sz="1600" dirty="0">
                        <a:solidFill>
                          <a:srgbClr val="FFFF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7670955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570186"/>
          </a:xfrm>
        </p:spPr>
        <p:txBody>
          <a:bodyPr>
            <a:normAutofit fontScale="90000"/>
          </a:bodyPr>
          <a:lstStyle/>
          <a:p>
            <a:r>
              <a:rPr lang="en-US" sz="2400" b="1" dirty="0" smtClean="0"/>
              <a:t/>
            </a:r>
            <a:br>
              <a:rPr lang="en-US" sz="2400" b="1" dirty="0" smtClean="0"/>
            </a:br>
            <a:r>
              <a:rPr lang="ru-RU" sz="2400" b="1" dirty="0" smtClean="0"/>
              <a:t/>
            </a:r>
            <a:br>
              <a:rPr lang="ru-RU" sz="2400" b="1" dirty="0" smtClean="0"/>
            </a:br>
            <a:r>
              <a:rPr lang="ru-RU" sz="2400" b="1" dirty="0"/>
              <a:t/>
            </a:r>
            <a:br>
              <a:rPr lang="ru-RU" sz="2400" b="1" dirty="0"/>
            </a:br>
            <a:r>
              <a:rPr lang="en-US" sz="3600" b="1" dirty="0" smtClean="0"/>
              <a:t>The </a:t>
            </a:r>
            <a:r>
              <a:rPr lang="en-US" sz="3600" b="1" dirty="0"/>
              <a:t>third task to you is </a:t>
            </a:r>
            <a:r>
              <a:rPr lang="en-US" sz="3600" dirty="0"/>
              <a:t>to look at this part of the blackboard, read words and write them down  in alphabetical order. </a:t>
            </a:r>
            <a:r>
              <a:rPr lang="ru-RU" sz="3600" dirty="0"/>
              <a:t/>
            </a:r>
            <a:br>
              <a:rPr lang="ru-RU" sz="3600" dirty="0"/>
            </a:br>
            <a:r>
              <a:rPr lang="en-US" sz="3600" dirty="0"/>
              <a:t> </a:t>
            </a:r>
            <a:r>
              <a:rPr lang="ru-RU" sz="3600" dirty="0"/>
              <a:t/>
            </a:r>
            <a:br>
              <a:rPr lang="ru-RU" sz="3600" dirty="0"/>
            </a:br>
            <a:endParaRPr lang="ru-RU" sz="2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endParaRPr lang="en-US" sz="4400" dirty="0" smtClean="0"/>
          </a:p>
          <a:p>
            <a:pPr marL="0" indent="0" algn="ctr">
              <a:buNone/>
            </a:pPr>
            <a:r>
              <a:rPr lang="en-US" sz="4400" dirty="0" smtClean="0">
                <a:solidFill>
                  <a:srgbClr val="C00000"/>
                </a:solidFill>
              </a:rPr>
              <a:t>Garage</a:t>
            </a:r>
            <a:r>
              <a:rPr lang="en-US" sz="4400" dirty="0"/>
              <a:t>, </a:t>
            </a:r>
            <a:r>
              <a:rPr lang="en-US" sz="4400" dirty="0">
                <a:solidFill>
                  <a:srgbClr val="FF0000"/>
                </a:solidFill>
              </a:rPr>
              <a:t>station</a:t>
            </a:r>
            <a:r>
              <a:rPr lang="en-US" sz="4400" dirty="0"/>
              <a:t>, </a:t>
            </a:r>
            <a:r>
              <a:rPr lang="en-US" sz="4400" dirty="0">
                <a:solidFill>
                  <a:srgbClr val="00B050"/>
                </a:solidFill>
              </a:rPr>
              <a:t>theatre</a:t>
            </a:r>
            <a:r>
              <a:rPr lang="en-US" sz="4400" dirty="0"/>
              <a:t>, </a:t>
            </a:r>
            <a:r>
              <a:rPr lang="en-US" sz="4400" dirty="0">
                <a:solidFill>
                  <a:srgbClr val="0070C0"/>
                </a:solidFill>
              </a:rPr>
              <a:t>café</a:t>
            </a:r>
            <a:r>
              <a:rPr lang="en-US" sz="4400" dirty="0"/>
              <a:t>, </a:t>
            </a:r>
            <a:r>
              <a:rPr lang="en-US" sz="4400" dirty="0">
                <a:solidFill>
                  <a:srgbClr val="7030A0"/>
                </a:solidFill>
              </a:rPr>
              <a:t>post office</a:t>
            </a:r>
            <a:r>
              <a:rPr lang="en-US" sz="4400" dirty="0"/>
              <a:t>, </a:t>
            </a:r>
            <a:r>
              <a:rPr lang="en-US" sz="4400" dirty="0">
                <a:solidFill>
                  <a:srgbClr val="92D050"/>
                </a:solidFill>
              </a:rPr>
              <a:t>baker’s</a:t>
            </a:r>
            <a:r>
              <a:rPr lang="en-US" sz="4400" dirty="0"/>
              <a:t>, </a:t>
            </a:r>
            <a:r>
              <a:rPr lang="en-US" sz="4400" dirty="0">
                <a:solidFill>
                  <a:srgbClr val="FFC000"/>
                </a:solidFill>
              </a:rPr>
              <a:t>hospital</a:t>
            </a:r>
            <a:r>
              <a:rPr lang="en-US" sz="4400" dirty="0"/>
              <a:t>, </a:t>
            </a:r>
            <a:r>
              <a:rPr lang="en-US" sz="4400" dirty="0">
                <a:solidFill>
                  <a:srgbClr val="FFFF00"/>
                </a:solidFill>
              </a:rPr>
              <a:t>greengrocer’s</a:t>
            </a:r>
            <a:r>
              <a:rPr lang="en-US" sz="4400" dirty="0"/>
              <a:t>.</a:t>
            </a:r>
            <a:endParaRPr lang="ru-RU" sz="4400" dirty="0"/>
          </a:p>
        </p:txBody>
      </p:sp>
    </p:spTree>
    <p:extLst>
      <p:ext uri="{BB962C8B-B14F-4D97-AF65-F5344CB8AC3E}">
        <p14:creationId xmlns:p14="http://schemas.microsoft.com/office/powerpoint/2010/main" val="37019424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980728"/>
            <a:ext cx="8229600" cy="3600400"/>
          </a:xfrm>
        </p:spPr>
        <p:txBody>
          <a:bodyPr>
            <a:normAutofit/>
          </a:bodyPr>
          <a:lstStyle/>
          <a:p>
            <a:r>
              <a:rPr lang="en-US" sz="2400" b="1" dirty="0" smtClean="0"/>
              <a:t/>
            </a:r>
            <a:br>
              <a:rPr lang="en-US" sz="2400" b="1" dirty="0" smtClean="0"/>
            </a:br>
            <a:r>
              <a:rPr lang="en-US" sz="3600" b="1" dirty="0" smtClean="0">
                <a:solidFill>
                  <a:srgbClr val="C00000"/>
                </a:solidFill>
              </a:rPr>
              <a:t>Answers</a:t>
            </a:r>
            <a:r>
              <a:rPr lang="en-US" sz="3600" b="1" dirty="0">
                <a:solidFill>
                  <a:srgbClr val="C00000"/>
                </a:solidFill>
              </a:rPr>
              <a:t>:</a:t>
            </a:r>
            <a:r>
              <a:rPr lang="ru-RU" sz="3600" dirty="0">
                <a:solidFill>
                  <a:srgbClr val="C00000"/>
                </a:solidFill>
              </a:rPr>
              <a:t/>
            </a:r>
            <a:br>
              <a:rPr lang="ru-RU" sz="3600" dirty="0">
                <a:solidFill>
                  <a:srgbClr val="C00000"/>
                </a:solidFill>
              </a:rPr>
            </a:br>
            <a:r>
              <a:rPr lang="en-US" sz="3600" dirty="0"/>
              <a:t>Baker’s, café, garage, greengrocer’s, hospital, post office, station, theatre. </a:t>
            </a:r>
            <a:r>
              <a:rPr lang="ru-RU" sz="3600" dirty="0"/>
              <a:t/>
            </a:r>
            <a:br>
              <a:rPr lang="ru-RU" sz="3600" dirty="0"/>
            </a:b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85365650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908720"/>
            <a:ext cx="8229600" cy="3672408"/>
          </a:xfrm>
        </p:spPr>
        <p:txBody>
          <a:bodyPr>
            <a:normAutofit/>
          </a:bodyPr>
          <a:lstStyle/>
          <a:p>
            <a:r>
              <a:rPr lang="en-US" sz="3200" b="1" dirty="0" smtClean="0">
                <a:solidFill>
                  <a:srgbClr val="7030A0"/>
                </a:solidFill>
              </a:rPr>
              <a:t>THANKS SO MUCH FOR YOUR ATTENTION </a:t>
            </a:r>
            <a:r>
              <a:rPr lang="en-US" sz="3200" b="1" dirty="0" smtClean="0">
                <a:solidFill>
                  <a:srgbClr val="7030A0"/>
                </a:solidFill>
                <a:sym typeface="Wingdings" panose="05000000000000000000" pitchFamily="2" charset="2"/>
              </a:rPr>
              <a:t> </a:t>
            </a:r>
            <a:endParaRPr lang="ru-RU" sz="3200" b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59884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 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Учебно-методические 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задачи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/>
              <a:t> 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Практические: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чить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правильно называть учреждения;</a:t>
            </a:r>
          </a:p>
          <a:p>
            <a:pPr algn="just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чить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спрашивать и рассказывать о местоположении учреждений; </a:t>
            </a:r>
          </a:p>
          <a:p>
            <a:pPr algn="just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ктивизировать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навыки и умения диалогической речи,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аудирования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2915467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dirty="0"/>
              <a:t> 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Образовательные: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Привлечь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обучающихся к активной творческой деятельности;</a:t>
            </a:r>
          </a:p>
          <a:p>
            <a:pPr algn="just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ормировать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социокультурную компетенцию обучающихся.</a:t>
            </a:r>
          </a:p>
          <a:p>
            <a:pPr marL="0" indent="0" algn="just">
              <a:buNone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1877750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 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Развивающие: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Развить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мышление, память, внимание,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логику.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Развивать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способность общаться и работать в группах.</a:t>
            </a:r>
          </a:p>
          <a:p>
            <a:pPr marL="0" indent="0" algn="just">
              <a:buNone/>
            </a:pP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8331341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Воспитательные: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оспитать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культуру поведения в общественных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местах.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рививать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любовь и интерес к иностранному языку.</a:t>
            </a:r>
          </a:p>
          <a:p>
            <a:pPr algn="just"/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69886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Структура урока: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Организационный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момент;</a:t>
            </a:r>
          </a:p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Знакомство с темой урока, определение темы и целей урока.</a:t>
            </a:r>
          </a:p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Этап подготовки учащихся к работе на основном этапе: Введение новой лексики (Учебник: Упр.1,2, стр.26);</a:t>
            </a:r>
          </a:p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Проведение физкультминутки (Выполнение зарядки под музыку);</a:t>
            </a:r>
          </a:p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Основной этап работы по теме урока: Развитие навыков письменной речи (Выполнение заданий по раздаточному материалу);</a:t>
            </a:r>
          </a:p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Работа в парах; </a:t>
            </a:r>
          </a:p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Проведение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физкультминутки (Песенка “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If you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’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 tired and you know it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…”);</a:t>
            </a:r>
          </a:p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Продолжение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теме урока: Работа по учебнику (Упр.3,4, стр.27);</a:t>
            </a:r>
          </a:p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Этап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информации о домашнем задании.</a:t>
            </a:r>
          </a:p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Этап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подведения итогов занятия. </a:t>
            </a:r>
          </a:p>
          <a:p>
            <a:pPr marL="0" indent="0" algn="just">
              <a:buNone/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135206684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0000"/>
                </a:solidFill>
              </a:rPr>
              <a:t>The animal hospital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4" name="Рисунок 1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484784"/>
            <a:ext cx="7344815" cy="4608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3689272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WHAT IS IT?</a:t>
            </a:r>
            <a:endParaRPr lang="ru-RU" dirty="0"/>
          </a:p>
        </p:txBody>
      </p:sp>
      <p:pic>
        <p:nvPicPr>
          <p:cNvPr id="3076" name="Picture 4" descr="https://uue.s3.eu-north-1.amazonaws.com/v/N/7OXN259My-x300.jpg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16" r="6616"/>
          <a:stretch>
            <a:fillRect/>
          </a:stretch>
        </p:blipFill>
        <p:spPr bwMode="auto">
          <a:xfrm>
            <a:off x="755576" y="548680"/>
            <a:ext cx="7560840" cy="411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>
            <a:noAutofit/>
          </a:bodyPr>
          <a:lstStyle/>
          <a:p>
            <a:pPr algn="ctr"/>
            <a:r>
              <a:rPr lang="en-US" sz="2800" b="1" dirty="0" smtClean="0">
                <a:solidFill>
                  <a:srgbClr val="0070C0"/>
                </a:solidFill>
              </a:rPr>
              <a:t>STATION   [</a:t>
            </a:r>
            <a:r>
              <a:rPr lang="en-US" sz="2800" b="1" dirty="0" err="1" smtClean="0">
                <a:solidFill>
                  <a:srgbClr val="0070C0"/>
                </a:solidFill>
              </a:rPr>
              <a:t>ste</a:t>
            </a:r>
            <a:r>
              <a:rPr lang="en-US" sz="2800" b="1" dirty="0" err="1">
                <a:solidFill>
                  <a:srgbClr val="0070C0"/>
                </a:solidFill>
              </a:rPr>
              <a:t>i</a:t>
            </a:r>
            <a:r>
              <a:rPr lang="en-US" sz="2800" b="1" dirty="0" err="1" smtClean="0">
                <a:solidFill>
                  <a:srgbClr val="0070C0"/>
                </a:solidFill>
              </a:rPr>
              <a:t>ʃ</a:t>
            </a:r>
            <a:r>
              <a:rPr lang="en-US" sz="2800" b="1" dirty="0" smtClean="0">
                <a:solidFill>
                  <a:srgbClr val="0070C0"/>
                </a:solidFill>
              </a:rPr>
              <a:t>(ə)n]  </a:t>
            </a:r>
            <a:r>
              <a:rPr lang="ru-RU" sz="2800" b="1" dirty="0" smtClean="0">
                <a:solidFill>
                  <a:srgbClr val="0070C0"/>
                </a:solidFill>
              </a:rPr>
              <a:t>СТАНЦИЯ, ВОКЗАЛ </a:t>
            </a:r>
            <a:endParaRPr lang="ru-RU" sz="28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025135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196</TotalTime>
  <Words>430</Words>
  <Application>Microsoft Office PowerPoint</Application>
  <PresentationFormat>Экран (4:3)</PresentationFormat>
  <Paragraphs>122</Paragraphs>
  <Slides>23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4" baseType="lpstr">
      <vt:lpstr>Тема Office</vt:lpstr>
      <vt:lpstr>Открытый урок по английскому языку  в 4 «Б» классе по теме “The animal hospital. Names of buildings”</vt:lpstr>
      <vt:lpstr>Цели урока: </vt:lpstr>
      <vt:lpstr> Учебно-методические задачи:</vt:lpstr>
      <vt:lpstr> Образовательные:</vt:lpstr>
      <vt:lpstr> Развивающие:</vt:lpstr>
      <vt:lpstr>Воспитательные:</vt:lpstr>
      <vt:lpstr>Структура урока: </vt:lpstr>
      <vt:lpstr>The animal hospital</vt:lpstr>
      <vt:lpstr>WHAT IS IT?</vt:lpstr>
      <vt:lpstr>WHAT IS IT?</vt:lpstr>
      <vt:lpstr>WHAT IS IT? </vt:lpstr>
      <vt:lpstr>WHAT IS IT? </vt:lpstr>
      <vt:lpstr>WHAT IS IT? </vt:lpstr>
      <vt:lpstr>WHAT IS IT?</vt:lpstr>
      <vt:lpstr>WHAT IS IT?</vt:lpstr>
      <vt:lpstr>WHAT IS IT? </vt:lpstr>
      <vt:lpstr> LISTEN AND REPEAT </vt:lpstr>
      <vt:lpstr>COMPLETE THE DIALOGUE</vt:lpstr>
      <vt:lpstr> Your first task is to read these words, find their meanings and translate from English into Russian, and exchange your lists. </vt:lpstr>
      <vt:lpstr>The second task is to write buildings which are next to your house, using this table. </vt:lpstr>
      <vt:lpstr>   The third task to you is to look at this part of the blackboard, read words and write them down  in alphabetical order.    </vt:lpstr>
      <vt:lpstr> Answers: Baker’s, café, garage, greengrocer’s, hospital, post office, station, theatre.  </vt:lpstr>
      <vt:lpstr>THANKS SO MUCH FOR YOUR ATTENTION 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Открытый урок по английскому языку  в 4 «Б» классе по теме “The animal hospital. Names of buildings”</dc:title>
  <dc:creator>Елена</dc:creator>
  <cp:lastModifiedBy>Елена</cp:lastModifiedBy>
  <cp:revision>49</cp:revision>
  <dcterms:created xsi:type="dcterms:W3CDTF">2021-10-08T19:18:54Z</dcterms:created>
  <dcterms:modified xsi:type="dcterms:W3CDTF">2021-10-29T18:58:48Z</dcterms:modified>
</cp:coreProperties>
</file>