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96A2AF-383E-440D-902F-905D60993561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442-BE89-499C-8CFE-A15AE783C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526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6C442-BE89-499C-8CFE-A15AE783C21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698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324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280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680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205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94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272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671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22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776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1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061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2232247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Открытый урок по английскому языку </a:t>
            </a:r>
            <a:b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в 4 </a:t>
            </a:r>
            <a:r>
              <a:rPr lang="ru-RU" sz="32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«А» </a:t>
            </a:r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классе</a:t>
            </a:r>
            <a:b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по теме </a:t>
            </a:r>
            <a:r>
              <a:rPr lang="en-US" sz="3200" b="1" dirty="0">
                <a:solidFill>
                  <a:srgbClr val="00B050"/>
                </a:solidFill>
                <a:cs typeface="Times New Roman" panose="02020603050405020304" pitchFamily="18" charset="0"/>
              </a:rPr>
              <a:t>“The animal hospital. Names </a:t>
            </a:r>
            <a:r>
              <a:rPr lang="en-US" sz="3200" b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of Professions”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 algn="r"/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английского языка</a:t>
            </a:r>
            <a:b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№31</a:t>
            </a:r>
          </a:p>
          <a:p>
            <a:pPr algn="r"/>
            <a:r>
              <a:rPr lang="ru-RU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Жалыбина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Геннадьевна </a:t>
            </a:r>
          </a:p>
          <a:p>
            <a:pPr algn="r"/>
            <a:endParaRPr lang="ru-RU" sz="7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8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Мытищи, 2021 год.</a:t>
            </a:r>
            <a:endParaRPr lang="ru-RU" sz="7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5100" dirty="0"/>
          </a:p>
        </p:txBody>
      </p:sp>
    </p:spTree>
    <p:extLst>
      <p:ext uri="{BB962C8B-B14F-4D97-AF65-F5344CB8AC3E}">
        <p14:creationId xmlns:p14="http://schemas.microsoft.com/office/powerpoint/2010/main" val="165495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solidFill>
                  <a:schemeClr val="accent2"/>
                </a:solidFill>
              </a:rPr>
              <a:t>“PROFESSIONS”</a:t>
            </a:r>
            <a:endParaRPr lang="ru-RU" dirty="0"/>
          </a:p>
        </p:txBody>
      </p:sp>
      <p:pic>
        <p:nvPicPr>
          <p:cNvPr id="5122" name="Picture 2" descr="baker |ˈbeɪkə| пекарь, булочник 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r="108"/>
          <a:stretch>
            <a:fillRect/>
          </a:stretch>
        </p:blipFill>
        <p:spPr bwMode="auto">
          <a:xfrm>
            <a:off x="683568" y="476672"/>
            <a:ext cx="7704856" cy="425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WHO IS  THIS MAN? 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HE IS A ………………………………………..  .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235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solidFill>
                  <a:srgbClr val="7030A0"/>
                </a:solidFill>
              </a:rPr>
              <a:t>“PROFESSIONS”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146" name="Picture 2" descr="postman |ˈpəʊs(t)mən| почтальон 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r="108"/>
          <a:stretch>
            <a:fillRect/>
          </a:stretch>
        </p:blipFill>
        <p:spPr bwMode="auto">
          <a:xfrm>
            <a:off x="755576" y="476672"/>
            <a:ext cx="7992888" cy="425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WHAT PROFESSION  HAS THIS MAN GOT? </a:t>
            </a:r>
          </a:p>
          <a:p>
            <a:pPr algn="ctr"/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HIS PROFESSION IS …………………………………………….. . </a:t>
            </a:r>
          </a:p>
        </p:txBody>
      </p:sp>
    </p:spTree>
    <p:extLst>
      <p:ext uri="{BB962C8B-B14F-4D97-AF65-F5344CB8AC3E}">
        <p14:creationId xmlns:p14="http://schemas.microsoft.com/office/powerpoint/2010/main" val="2228546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solidFill>
                  <a:srgbClr val="7030A0"/>
                </a:solidFill>
              </a:rPr>
              <a:t>“PROFESSIONS”</a:t>
            </a:r>
            <a:endParaRPr lang="ru-RU" dirty="0"/>
          </a:p>
        </p:txBody>
      </p:sp>
      <p:pic>
        <p:nvPicPr>
          <p:cNvPr id="7170" name="Picture 2" descr="waiter |ˈweɪtə| официант 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r="108"/>
          <a:stretch>
            <a:fillRect/>
          </a:stretch>
        </p:blipFill>
        <p:spPr bwMode="auto">
          <a:xfrm>
            <a:off x="683568" y="612775"/>
            <a:ext cx="7992888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</a:rPr>
              <a:t>WHO IS THIS HANDSOME MAN? </a:t>
            </a:r>
          </a:p>
          <a:p>
            <a:pPr algn="ctr"/>
            <a:r>
              <a:rPr lang="en-US" sz="1800" b="1" dirty="0" smtClean="0">
                <a:solidFill>
                  <a:schemeClr val="accent6">
                    <a:lumMod val="75000"/>
                  </a:schemeClr>
                </a:solidFill>
              </a:rPr>
              <a:t>HIS PROFESSION IS …………………………………………….. . </a:t>
            </a:r>
            <a:endParaRPr lang="ru-RU" sz="1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08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solidFill>
                  <a:srgbClr val="FFC000"/>
                </a:solidFill>
              </a:rPr>
              <a:t>“PROFESSIONS”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8194" name="Picture 2" descr="mechanic |mɪˈkænɪk| механик 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r="108"/>
          <a:stretch>
            <a:fillRect/>
          </a:stretch>
        </p:blipFill>
        <p:spPr bwMode="auto">
          <a:xfrm>
            <a:off x="755576" y="476672"/>
            <a:ext cx="7704856" cy="425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000" b="1" dirty="0" smtClean="0">
                <a:solidFill>
                  <a:srgbClr val="00B050"/>
                </a:solidFill>
              </a:rPr>
              <a:t>WHO IS THIS HARD WORKER?</a:t>
            </a:r>
          </a:p>
          <a:p>
            <a:pPr algn="ctr"/>
            <a:r>
              <a:rPr lang="en-US" sz="2000" b="1" dirty="0" smtClean="0">
                <a:solidFill>
                  <a:srgbClr val="00B050"/>
                </a:solidFill>
              </a:rPr>
              <a:t>THIS  MAN IS ……………………………………………. . </a:t>
            </a:r>
            <a:endParaRPr lang="ru-RU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32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nurse |nɜːrs| медсестра 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r="108"/>
          <a:stretch>
            <a:fillRect/>
          </a:stretch>
        </p:blipFill>
        <p:spPr bwMode="auto">
          <a:xfrm>
            <a:off x="827584" y="404664"/>
            <a:ext cx="738822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WHAT PROFESSION DOES A PRETTY WOMAN HAVE?</a:t>
            </a:r>
          </a:p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SHE IS ……………………………………………………. . 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22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“TYPES OF PROFESSIONS”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42" name="Picture 2" descr="Yes or no? I fix cars. I bake bread and make cakes. I help sick people. I ser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r="108"/>
          <a:stretch>
            <a:fillRect/>
          </a:stretch>
        </p:blipFill>
        <p:spPr bwMode="auto">
          <a:xfrm>
            <a:off x="683568" y="476672"/>
            <a:ext cx="7848872" cy="425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b="1" dirty="0" err="1" smtClean="0">
                <a:solidFill>
                  <a:schemeClr val="tx2"/>
                </a:solidFill>
              </a:rPr>
              <a:t>Meine</a:t>
            </a:r>
            <a:r>
              <a:rPr lang="en-US" sz="2400" b="1" dirty="0" smtClean="0">
                <a:solidFill>
                  <a:schemeClr val="tx2"/>
                </a:solidFill>
              </a:rPr>
              <a:t> Kinder, you should only say  the word “YES” or “NO”. 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143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lways |ˈɔːlweɪz| – всегда usually |ˈjuːʒʊəli| – обычно sometimes |ˈsʌmtʌɪmz|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13690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905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</a:rPr>
              <a:t>COMLETE SENTENCE, USING AVDVERBS “</a:t>
            </a:r>
            <a:r>
              <a:rPr lang="en-US" dirty="0" smtClean="0">
                <a:solidFill>
                  <a:srgbClr val="FFC000"/>
                </a:solidFill>
              </a:rPr>
              <a:t>Always</a:t>
            </a:r>
            <a:r>
              <a:rPr lang="en-US" dirty="0" smtClean="0">
                <a:solidFill>
                  <a:srgbClr val="7030A0"/>
                </a:solidFill>
              </a:rPr>
              <a:t>/</a:t>
            </a:r>
            <a:r>
              <a:rPr lang="en-US" dirty="0" smtClean="0">
                <a:solidFill>
                  <a:srgbClr val="00B0F0"/>
                </a:solidFill>
              </a:rPr>
              <a:t>Usually</a:t>
            </a:r>
            <a:r>
              <a:rPr lang="en-US" dirty="0" smtClean="0">
                <a:solidFill>
                  <a:srgbClr val="7030A0"/>
                </a:solidFill>
              </a:rPr>
              <a:t>/</a:t>
            </a:r>
            <a:r>
              <a:rPr lang="en-US" dirty="0" smtClean="0">
                <a:solidFill>
                  <a:srgbClr val="0070C0"/>
                </a:solidFill>
              </a:rPr>
              <a:t>Sometimes</a:t>
            </a:r>
            <a:r>
              <a:rPr lang="en-US" dirty="0" smtClean="0">
                <a:solidFill>
                  <a:srgbClr val="7030A0"/>
                </a:solidFill>
              </a:rPr>
              <a:t>/</a:t>
            </a:r>
            <a:r>
              <a:rPr lang="en-US" dirty="0" smtClean="0">
                <a:solidFill>
                  <a:srgbClr val="C00000"/>
                </a:solidFill>
              </a:rPr>
              <a:t>Never</a:t>
            </a:r>
            <a:r>
              <a:rPr lang="en-US" dirty="0" smtClean="0">
                <a:solidFill>
                  <a:srgbClr val="7030A0"/>
                </a:solidFill>
              </a:rPr>
              <a:t>”</a:t>
            </a:r>
            <a:r>
              <a:rPr lang="ru-RU" dirty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12290" name="Picture 2" descr="clean your room 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r="108"/>
          <a:stretch>
            <a:fillRect/>
          </a:stretch>
        </p:blipFill>
        <p:spPr bwMode="auto">
          <a:xfrm>
            <a:off x="539552" y="476672"/>
            <a:ext cx="7992888" cy="425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FOR EXAMPLE:</a:t>
            </a:r>
          </a:p>
          <a:p>
            <a:pPr algn="ctr"/>
            <a:r>
              <a:rPr lang="en-US" sz="2400" b="1" dirty="0" smtClean="0"/>
              <a:t>I </a:t>
            </a:r>
            <a:r>
              <a:rPr lang="en-US" sz="2400" b="1" dirty="0" smtClean="0">
                <a:solidFill>
                  <a:srgbClr val="00B050"/>
                </a:solidFill>
              </a:rPr>
              <a:t>ALWAYS</a:t>
            </a:r>
            <a:r>
              <a:rPr lang="en-US" sz="2400" b="1" dirty="0" smtClean="0"/>
              <a:t> clean my room.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888439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4869160"/>
            <a:ext cx="5486400" cy="56673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030A0"/>
                </a:solidFill>
              </a:rPr>
              <a:t>COMLETE SENTENCE, USING AVDVERBS “</a:t>
            </a:r>
            <a:r>
              <a:rPr lang="en-US" dirty="0">
                <a:solidFill>
                  <a:srgbClr val="FFC000"/>
                </a:solidFill>
              </a:rPr>
              <a:t>Always</a:t>
            </a:r>
            <a:r>
              <a:rPr lang="en-US" dirty="0">
                <a:solidFill>
                  <a:srgbClr val="7030A0"/>
                </a:solidFill>
              </a:rPr>
              <a:t>/</a:t>
            </a:r>
            <a:r>
              <a:rPr lang="en-US" dirty="0">
                <a:solidFill>
                  <a:srgbClr val="00B0F0"/>
                </a:solidFill>
              </a:rPr>
              <a:t>Usually</a:t>
            </a:r>
            <a:r>
              <a:rPr lang="en-US" dirty="0">
                <a:solidFill>
                  <a:srgbClr val="7030A0"/>
                </a:solidFill>
              </a:rPr>
              <a:t>/</a:t>
            </a:r>
            <a:r>
              <a:rPr lang="en-US" dirty="0">
                <a:solidFill>
                  <a:srgbClr val="0070C0"/>
                </a:solidFill>
              </a:rPr>
              <a:t>Sometimes</a:t>
            </a:r>
            <a:r>
              <a:rPr lang="en-US" dirty="0">
                <a:solidFill>
                  <a:srgbClr val="7030A0"/>
                </a:solidFill>
              </a:rPr>
              <a:t>/</a:t>
            </a:r>
            <a:r>
              <a:rPr lang="en-US" dirty="0">
                <a:solidFill>
                  <a:srgbClr val="C00000"/>
                </a:solidFill>
              </a:rPr>
              <a:t>Never</a:t>
            </a:r>
            <a:r>
              <a:rPr lang="en-US" dirty="0" smtClean="0">
                <a:solidFill>
                  <a:srgbClr val="7030A0"/>
                </a:solidFill>
              </a:rPr>
              <a:t>”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/>
          </a:p>
        </p:txBody>
      </p:sp>
      <p:pic>
        <p:nvPicPr>
          <p:cNvPr id="13314" name="Picture 2" descr="wake up late 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r="108"/>
          <a:stretch>
            <a:fillRect/>
          </a:stretch>
        </p:blipFill>
        <p:spPr bwMode="auto">
          <a:xfrm>
            <a:off x="755576" y="476672"/>
            <a:ext cx="7704856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63688" y="5373216"/>
            <a:ext cx="5486400" cy="804862"/>
          </a:xfrm>
        </p:spPr>
        <p:txBody>
          <a:bodyPr/>
          <a:lstStyle/>
          <a:p>
            <a:endParaRPr lang="en-US" dirty="0" smtClean="0"/>
          </a:p>
          <a:p>
            <a:pPr algn="ctr"/>
            <a:r>
              <a:rPr lang="en-US" sz="2400" dirty="0" smtClean="0"/>
              <a:t>I ………………………. </a:t>
            </a:r>
            <a:r>
              <a:rPr lang="en-US" sz="2400" dirty="0"/>
              <a:t>w</a:t>
            </a:r>
            <a:r>
              <a:rPr lang="en-US" sz="2400" dirty="0" smtClean="0"/>
              <a:t>ake  up late.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18736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860648"/>
          </a:xfrm>
        </p:spPr>
        <p:txBody>
          <a:bodyPr>
            <a:noAutofit/>
          </a:bodyPr>
          <a:lstStyle/>
          <a:p>
            <a:pPr algn="ctr"/>
            <a:r>
              <a:rPr lang="en-US" sz="1800" dirty="0">
                <a:solidFill>
                  <a:srgbClr val="7030A0"/>
                </a:solidFill>
              </a:rPr>
              <a:t>COMLETE SENTENCE, USING AVDVERBS “</a:t>
            </a:r>
            <a:r>
              <a:rPr lang="en-US" sz="1800" dirty="0">
                <a:solidFill>
                  <a:srgbClr val="FFC000"/>
                </a:solidFill>
              </a:rPr>
              <a:t>Always</a:t>
            </a:r>
            <a:r>
              <a:rPr lang="en-US" sz="1800" dirty="0">
                <a:solidFill>
                  <a:srgbClr val="7030A0"/>
                </a:solidFill>
              </a:rPr>
              <a:t>/</a:t>
            </a:r>
            <a:r>
              <a:rPr lang="en-US" sz="1800" dirty="0">
                <a:solidFill>
                  <a:srgbClr val="00B0F0"/>
                </a:solidFill>
              </a:rPr>
              <a:t>Usually</a:t>
            </a:r>
            <a:r>
              <a:rPr lang="en-US" sz="1800" dirty="0">
                <a:solidFill>
                  <a:srgbClr val="7030A0"/>
                </a:solidFill>
              </a:rPr>
              <a:t>/</a:t>
            </a:r>
            <a:r>
              <a:rPr lang="en-US" sz="1800" dirty="0">
                <a:solidFill>
                  <a:srgbClr val="0070C0"/>
                </a:solidFill>
              </a:rPr>
              <a:t>Sometimes</a:t>
            </a:r>
            <a:r>
              <a:rPr lang="en-US" sz="1800" dirty="0">
                <a:solidFill>
                  <a:srgbClr val="7030A0"/>
                </a:solidFill>
              </a:rPr>
              <a:t>/</a:t>
            </a:r>
            <a:r>
              <a:rPr lang="en-US" sz="1800" dirty="0">
                <a:solidFill>
                  <a:srgbClr val="C00000"/>
                </a:solidFill>
              </a:rPr>
              <a:t>Never</a:t>
            </a:r>
            <a:r>
              <a:rPr lang="en-US" sz="1800" dirty="0" smtClean="0">
                <a:solidFill>
                  <a:srgbClr val="7030A0"/>
                </a:solidFill>
              </a:rPr>
              <a:t>”</a:t>
            </a:r>
            <a:r>
              <a:rPr lang="ru-RU" sz="1800" dirty="0" smtClean="0">
                <a:solidFill>
                  <a:srgbClr val="7030A0"/>
                </a:solidFill>
              </a:rPr>
              <a:t>.</a:t>
            </a:r>
            <a:endParaRPr lang="ru-RU" sz="1800" dirty="0"/>
          </a:p>
        </p:txBody>
      </p:sp>
      <p:pic>
        <p:nvPicPr>
          <p:cNvPr id="14338" name="Picture 2" descr="play sports 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r="10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589240"/>
            <a:ext cx="5486400" cy="582960"/>
          </a:xfrm>
        </p:spPr>
        <p:txBody>
          <a:bodyPr>
            <a:noAutofit/>
          </a:bodyPr>
          <a:lstStyle/>
          <a:p>
            <a:pPr algn="ctr"/>
            <a:r>
              <a:rPr lang="en-US" sz="2400" dirty="0" smtClean="0"/>
              <a:t>I ………………………………………… play sports.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17697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Цели урока: 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 </a:t>
            </a:r>
            <a:r>
              <a:rPr lang="ru-RU" dirty="0"/>
              <a:t>Познакомить с названиями профессий;</a:t>
            </a:r>
          </a:p>
          <a:p>
            <a:r>
              <a:rPr lang="ru-RU" dirty="0" smtClean="0"/>
              <a:t> </a:t>
            </a:r>
            <a:r>
              <a:rPr lang="ru-RU" dirty="0"/>
              <a:t>Сформировать навыки употребления наречий частности </a:t>
            </a:r>
            <a:r>
              <a:rPr lang="en-US" dirty="0"/>
              <a:t>always</a:t>
            </a:r>
            <a:r>
              <a:rPr lang="ru-RU" dirty="0"/>
              <a:t>, </a:t>
            </a:r>
            <a:r>
              <a:rPr lang="en-US" dirty="0"/>
              <a:t>usually</a:t>
            </a:r>
            <a:r>
              <a:rPr lang="ru-RU" dirty="0"/>
              <a:t>, </a:t>
            </a:r>
            <a:r>
              <a:rPr lang="ru-RU" dirty="0" smtClean="0"/>
              <a:t>   </a:t>
            </a:r>
            <a:r>
              <a:rPr lang="en-US" dirty="0"/>
              <a:t>sometimes</a:t>
            </a:r>
            <a:r>
              <a:rPr lang="ru-RU" dirty="0"/>
              <a:t>, </a:t>
            </a:r>
            <a:r>
              <a:rPr lang="en-US" dirty="0"/>
              <a:t>never</a:t>
            </a:r>
            <a:r>
              <a:rPr lang="ru-RU" dirty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Научить читать дифтонги “</a:t>
            </a:r>
            <a:r>
              <a:rPr lang="en-US" dirty="0" err="1"/>
              <a:t>ir</a:t>
            </a:r>
            <a:r>
              <a:rPr lang="ru-RU" dirty="0"/>
              <a:t>”, “</a:t>
            </a:r>
            <a:r>
              <a:rPr lang="en-US" dirty="0" err="1"/>
              <a:t>ur</a:t>
            </a:r>
            <a:r>
              <a:rPr lang="ru-RU" dirty="0"/>
              <a:t>”, “</a:t>
            </a:r>
            <a:r>
              <a:rPr lang="en-US" dirty="0" err="1"/>
              <a:t>er</a:t>
            </a:r>
            <a:r>
              <a:rPr lang="ru-RU" dirty="0"/>
              <a:t>” в словах;</a:t>
            </a:r>
          </a:p>
          <a:p>
            <a:r>
              <a:rPr lang="ru-RU" dirty="0" smtClean="0"/>
              <a:t> </a:t>
            </a:r>
            <a:r>
              <a:rPr lang="ru-RU" dirty="0"/>
              <a:t>Развить навыки </a:t>
            </a:r>
            <a:r>
              <a:rPr lang="ru-RU" dirty="0" err="1"/>
              <a:t>аудирования</a:t>
            </a:r>
            <a:r>
              <a:rPr lang="ru-RU" dirty="0"/>
              <a:t>, говорения, чтения и письма. 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памяти, внимания и мышления.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0625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030A0"/>
                </a:solidFill>
              </a:rPr>
              <a:t>COMLETE SENTENCE, USING AVDVERBS “</a:t>
            </a:r>
            <a:r>
              <a:rPr lang="en-US" dirty="0">
                <a:solidFill>
                  <a:srgbClr val="FFC000"/>
                </a:solidFill>
              </a:rPr>
              <a:t>Always</a:t>
            </a:r>
            <a:r>
              <a:rPr lang="en-US" dirty="0">
                <a:solidFill>
                  <a:srgbClr val="7030A0"/>
                </a:solidFill>
              </a:rPr>
              <a:t>/</a:t>
            </a:r>
            <a:r>
              <a:rPr lang="en-US" dirty="0">
                <a:solidFill>
                  <a:srgbClr val="00B0F0"/>
                </a:solidFill>
              </a:rPr>
              <a:t>Usually</a:t>
            </a:r>
            <a:r>
              <a:rPr lang="en-US" dirty="0">
                <a:solidFill>
                  <a:srgbClr val="7030A0"/>
                </a:solidFill>
              </a:rPr>
              <a:t>/</a:t>
            </a:r>
            <a:r>
              <a:rPr lang="en-US" dirty="0">
                <a:solidFill>
                  <a:srgbClr val="0070C0"/>
                </a:solidFill>
              </a:rPr>
              <a:t>Sometimes</a:t>
            </a:r>
            <a:r>
              <a:rPr lang="en-US" dirty="0">
                <a:solidFill>
                  <a:srgbClr val="7030A0"/>
                </a:solidFill>
              </a:rPr>
              <a:t>/</a:t>
            </a:r>
            <a:r>
              <a:rPr lang="en-US" dirty="0">
                <a:solidFill>
                  <a:srgbClr val="C00000"/>
                </a:solidFill>
              </a:rPr>
              <a:t>Never</a:t>
            </a:r>
            <a:r>
              <a:rPr lang="en-US" dirty="0" smtClean="0">
                <a:solidFill>
                  <a:srgbClr val="7030A0"/>
                </a:solidFill>
              </a:rPr>
              <a:t>”</a:t>
            </a:r>
            <a:r>
              <a:rPr lang="ru-RU" dirty="0" smtClean="0">
                <a:solidFill>
                  <a:srgbClr val="7030A0"/>
                </a:solidFill>
              </a:rPr>
              <a:t>.</a:t>
            </a:r>
            <a:endParaRPr lang="ru-RU" dirty="0"/>
          </a:p>
        </p:txBody>
      </p:sp>
      <p:pic>
        <p:nvPicPr>
          <p:cNvPr id="15362" name="Picture 2" descr="read a book 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r="108"/>
          <a:stretch>
            <a:fillRect/>
          </a:stretch>
        </p:blipFill>
        <p:spPr bwMode="auto">
          <a:xfrm>
            <a:off x="755576" y="404664"/>
            <a:ext cx="763284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I  ………………………………………………. read </a:t>
            </a:r>
            <a:r>
              <a:rPr lang="en-US" sz="2000" dirty="0" err="1" smtClean="0"/>
              <a:t>abook</a:t>
            </a:r>
            <a:r>
              <a:rPr lang="en-US" sz="2000" dirty="0" smtClean="0"/>
              <a:t>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37748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7030A0"/>
                </a:solidFill>
              </a:rPr>
              <a:t>COMLETE SENTENCE, USING AVDVERBS “</a:t>
            </a:r>
            <a:r>
              <a:rPr lang="en-US" dirty="0">
                <a:solidFill>
                  <a:srgbClr val="FFC000"/>
                </a:solidFill>
              </a:rPr>
              <a:t>Always</a:t>
            </a:r>
            <a:r>
              <a:rPr lang="en-US" dirty="0">
                <a:solidFill>
                  <a:srgbClr val="7030A0"/>
                </a:solidFill>
              </a:rPr>
              <a:t>/</a:t>
            </a:r>
            <a:r>
              <a:rPr lang="en-US" dirty="0">
                <a:solidFill>
                  <a:srgbClr val="00B0F0"/>
                </a:solidFill>
              </a:rPr>
              <a:t>Usually</a:t>
            </a:r>
            <a:r>
              <a:rPr lang="en-US" dirty="0">
                <a:solidFill>
                  <a:srgbClr val="7030A0"/>
                </a:solidFill>
              </a:rPr>
              <a:t>/</a:t>
            </a:r>
            <a:r>
              <a:rPr lang="en-US" dirty="0">
                <a:solidFill>
                  <a:srgbClr val="0070C0"/>
                </a:solidFill>
              </a:rPr>
              <a:t>Sometimes</a:t>
            </a:r>
            <a:r>
              <a:rPr lang="en-US" dirty="0">
                <a:solidFill>
                  <a:srgbClr val="7030A0"/>
                </a:solidFill>
              </a:rPr>
              <a:t>/</a:t>
            </a:r>
            <a:r>
              <a:rPr lang="en-US" dirty="0">
                <a:solidFill>
                  <a:srgbClr val="C00000"/>
                </a:solidFill>
              </a:rPr>
              <a:t>Never</a:t>
            </a:r>
            <a:r>
              <a:rPr lang="en-US" dirty="0" smtClean="0">
                <a:solidFill>
                  <a:srgbClr val="7030A0"/>
                </a:solidFill>
              </a:rPr>
              <a:t>”.</a:t>
            </a:r>
            <a:endParaRPr lang="ru-RU" dirty="0"/>
          </a:p>
        </p:txBody>
      </p:sp>
      <p:pic>
        <p:nvPicPr>
          <p:cNvPr id="16386" name="Picture 2" descr="https://ds04.infourok.ru/uploads/ex/104b/000c454a-d22b0705/img2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56084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517232"/>
            <a:ext cx="5486400" cy="654968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pPr algn="ctr"/>
            <a:r>
              <a:rPr lang="en-US" sz="2000" dirty="0" smtClean="0"/>
              <a:t>I  ……………………………………………. Walk  to school.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341553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4"/>
            <a:ext cx="77768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/>
              <a:t>	</a:t>
            </a:r>
            <a:r>
              <a:rPr lang="en-US" dirty="0" smtClean="0"/>
              <a:t> And </a:t>
            </a:r>
            <a:r>
              <a:rPr lang="en-US" dirty="0"/>
              <a:t>now it’s time to remember the rules of reading </a:t>
            </a:r>
            <a:r>
              <a:rPr lang="en-US" dirty="0" smtClean="0"/>
              <a:t>of English </a:t>
            </a:r>
            <a:r>
              <a:rPr lang="en-US" dirty="0"/>
              <a:t>diphthongs. </a:t>
            </a:r>
            <a:endParaRPr lang="ru-RU" dirty="0"/>
          </a:p>
          <a:p>
            <a:pPr algn="just"/>
            <a:r>
              <a:rPr lang="en-US" b="1" dirty="0" smtClean="0"/>
              <a:t>	</a:t>
            </a:r>
            <a:r>
              <a:rPr lang="en-US" b="1" dirty="0" smtClean="0">
                <a:solidFill>
                  <a:srgbClr val="00B050"/>
                </a:solidFill>
              </a:rPr>
              <a:t>The </a:t>
            </a:r>
            <a:r>
              <a:rPr lang="en-US" b="1" dirty="0">
                <a:solidFill>
                  <a:srgbClr val="00B050"/>
                </a:solidFill>
              </a:rPr>
              <a:t>English diphthong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is a letter combination of two vowels, two consonants or a combination of vowel and consonant letters. </a:t>
            </a:r>
            <a:endParaRPr lang="ru-RU" dirty="0">
              <a:solidFill>
                <a:srgbClr val="00B050"/>
              </a:solidFill>
            </a:endParaRPr>
          </a:p>
          <a:p>
            <a:pPr algn="just"/>
            <a:r>
              <a:rPr lang="en-US" dirty="0"/>
              <a:t>Please, look at the white board. </a:t>
            </a:r>
            <a:endParaRPr lang="ru-RU" dirty="0"/>
          </a:p>
          <a:p>
            <a:pPr algn="just"/>
            <a:r>
              <a:rPr lang="en-US" dirty="0"/>
              <a:t> There </a:t>
            </a:r>
            <a:r>
              <a:rPr lang="en-US" dirty="0" smtClean="0"/>
              <a:t>are</a:t>
            </a:r>
            <a:r>
              <a:rPr lang="ru-RU" dirty="0" smtClean="0"/>
              <a:t> </a:t>
            </a:r>
            <a:r>
              <a:rPr lang="en-US" dirty="0" smtClean="0"/>
              <a:t>three </a:t>
            </a:r>
            <a:r>
              <a:rPr lang="en-US" dirty="0"/>
              <a:t>diphthongs in front of you. Your task is to read with your teacher. Then one by one. 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029706"/>
              </p:ext>
            </p:extLst>
          </p:nvPr>
        </p:nvGraphicFramePr>
        <p:xfrm>
          <a:off x="611562" y="2343658"/>
          <a:ext cx="7848870" cy="45015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6290"/>
                <a:gridCol w="2616290"/>
                <a:gridCol w="2616290"/>
              </a:tblGrid>
              <a:tr h="18119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solidFill>
                            <a:srgbClr val="C00000"/>
                          </a:solidFill>
                          <a:effectLst/>
                        </a:rPr>
                        <a:t>ir</a:t>
                      </a: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 [ȝ:]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FFFF00"/>
                          </a:solidFill>
                          <a:effectLst/>
                        </a:rPr>
                        <a:t>ur</a:t>
                      </a:r>
                      <a:r>
                        <a:rPr lang="en-US" sz="1800" dirty="0">
                          <a:solidFill>
                            <a:srgbClr val="FFFF00"/>
                          </a:solidFill>
                          <a:effectLst/>
                        </a:rPr>
                        <a:t> [ȝ:]</a:t>
                      </a:r>
                      <a:endParaRPr lang="ru-RU" sz="1400" dirty="0">
                        <a:solidFill>
                          <a:srgbClr val="FFFF00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er</a:t>
                      </a:r>
                      <a:r>
                        <a:rPr lang="en-US" sz="18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 [ȝ:]</a:t>
                      </a:r>
                      <a:endParaRPr lang="ru-RU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95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r>
                        <a:rPr lang="en-US" sz="1800" u="sng" dirty="0">
                          <a:solidFill>
                            <a:srgbClr val="C00000"/>
                          </a:solidFill>
                          <a:effectLst/>
                        </a:rPr>
                        <a:t>ir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thday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r>
                        <a:rPr lang="en-US" sz="1800" u="sng" dirty="0">
                          <a:solidFill>
                            <a:srgbClr val="FF0000"/>
                          </a:solidFill>
                          <a:effectLst/>
                        </a:rPr>
                        <a:t>ur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se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H</a:t>
                      </a:r>
                      <a:r>
                        <a:rPr lang="en-US" sz="1800" u="sng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er</a:t>
                      </a:r>
                      <a:endParaRPr lang="ru-RU" sz="14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95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r>
                        <a:rPr lang="en-US" sz="1800" u="sng" dirty="0">
                          <a:solidFill>
                            <a:srgbClr val="C00000"/>
                          </a:solidFill>
                          <a:effectLst/>
                        </a:rPr>
                        <a:t>ir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cus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r>
                        <a:rPr lang="en-US" sz="1800" u="sng" dirty="0">
                          <a:solidFill>
                            <a:srgbClr val="FF0000"/>
                          </a:solidFill>
                          <a:effectLst/>
                        </a:rPr>
                        <a:t>ur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fing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r>
                        <a:rPr lang="en-US" sz="1800" u="sng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er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ve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95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r>
                        <a:rPr lang="en-US" sz="1800" u="sng" dirty="0">
                          <a:solidFill>
                            <a:srgbClr val="C00000"/>
                          </a:solidFill>
                          <a:effectLst/>
                        </a:rPr>
                        <a:t>ir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cle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r>
                        <a:rPr lang="en-US" sz="1800" u="sng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r>
                        <a:rPr lang="en-US" sz="1800" u="sng" dirty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n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95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Sh</a:t>
                      </a:r>
                      <a:r>
                        <a:rPr lang="en-US" sz="1800" u="sng" dirty="0">
                          <a:solidFill>
                            <a:srgbClr val="C00000"/>
                          </a:solidFill>
                          <a:effectLst/>
                        </a:rPr>
                        <a:t>i</a:t>
                      </a:r>
                      <a:r>
                        <a:rPr lang="en-US" sz="1800" u="sng" dirty="0">
                          <a:solidFill>
                            <a:schemeClr val="tx1"/>
                          </a:solidFill>
                          <a:effectLst/>
                        </a:rPr>
                        <a:t>r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r>
                        <a:rPr lang="en-US" sz="1800" u="sng" dirty="0">
                          <a:solidFill>
                            <a:srgbClr val="FF0000"/>
                          </a:solidFill>
                          <a:effectLst/>
                        </a:rPr>
                        <a:t>ur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tain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963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r>
                        <a:rPr lang="en-US" sz="1800" u="sng" dirty="0">
                          <a:solidFill>
                            <a:srgbClr val="C00000"/>
                          </a:solidFill>
                          <a:effectLst/>
                        </a:rPr>
                        <a:t>ir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ty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T</a:t>
                      </a:r>
                      <a:r>
                        <a:rPr lang="en-US" sz="1800" u="sng" dirty="0">
                          <a:solidFill>
                            <a:srgbClr val="FF0000"/>
                          </a:solidFill>
                          <a:effectLst/>
                        </a:rPr>
                        <a:t>ur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key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064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/>
              <a:t>	Your </a:t>
            </a:r>
            <a:r>
              <a:rPr lang="en-US" sz="2400" b="1" dirty="0"/>
              <a:t>first task is </a:t>
            </a:r>
            <a:r>
              <a:rPr lang="en-US" sz="2400" dirty="0"/>
              <a:t>to read these words, find their meanings and translate from English into Russian, and exchange your lists.</a:t>
            </a:r>
            <a:endParaRPr lang="ru-RU" sz="2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043487"/>
              </p:ext>
            </p:extLst>
          </p:nvPr>
        </p:nvGraphicFramePr>
        <p:xfrm>
          <a:off x="661508" y="1599566"/>
          <a:ext cx="7920879" cy="4709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0293"/>
                <a:gridCol w="2640293"/>
                <a:gridCol w="2640293"/>
              </a:tblGrid>
              <a:tr h="588719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Names of buildings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Fill in the gaps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</a:rPr>
                        <a:t>Translation</a:t>
                      </a:r>
                      <a:endParaRPr lang="ru-RU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87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1. Baker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a) </a:t>
                      </a: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Официант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87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2. Greengrocer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b)</a:t>
                      </a: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 Медсестра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8719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3. Mechanic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c) </a:t>
                      </a: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Пекарь, булочник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7743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4. Postman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d</a:t>
                      </a: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) Продавец овощей и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фруктов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87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5. Waiter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e) </a:t>
                      </a: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Механик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887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6. Nurse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C00000"/>
                          </a:solidFill>
                          <a:effectLst/>
                        </a:rPr>
                        <a:t>f) </a:t>
                      </a:r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</a:rPr>
                        <a:t>Почтальон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33525" y="24225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736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svitppt.com.ua/images/3/2938/770/img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960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456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Планируемые результаты: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r>
              <a:rPr lang="ru-RU" sz="3200" b="1" dirty="0">
                <a:solidFill>
                  <a:srgbClr val="FF0000"/>
                </a:solidFill>
              </a:rPr>
              <a:t>Предметные.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 smtClean="0"/>
              <a:t> </a:t>
            </a:r>
            <a:r>
              <a:rPr lang="ru-RU" sz="2400" dirty="0"/>
              <a:t>Формирование активного и пассивного лексического запаса по теме </a:t>
            </a:r>
            <a:r>
              <a:rPr lang="ru-RU" sz="2400" dirty="0" smtClean="0"/>
              <a:t> </a:t>
            </a:r>
            <a:r>
              <a:rPr lang="ru-RU" sz="2400" dirty="0"/>
              <a:t>«Профессии»;</a:t>
            </a:r>
          </a:p>
          <a:p>
            <a:pPr algn="just"/>
            <a:r>
              <a:rPr lang="ru-RU" sz="2400" dirty="0" smtClean="0"/>
              <a:t>Правильно </a:t>
            </a:r>
            <a:r>
              <a:rPr lang="ru-RU" sz="2400" dirty="0"/>
              <a:t>читают; активно используют в речевой практике слова из нового </a:t>
            </a:r>
            <a:r>
              <a:rPr lang="ru-RU" sz="2400" dirty="0" smtClean="0"/>
              <a:t>лексического </a:t>
            </a:r>
            <a:r>
              <a:rPr lang="ru-RU" sz="2400" dirty="0"/>
              <a:t>и грамматического материала; составляют монологические, диалогические высказывания с опорой на иллюстрации, грамматические </a:t>
            </a:r>
            <a:r>
              <a:rPr lang="ru-RU" sz="2400" dirty="0" smtClean="0"/>
              <a:t>модели;</a:t>
            </a:r>
            <a:endParaRPr lang="ru-RU" sz="2400" dirty="0"/>
          </a:p>
          <a:p>
            <a:pPr algn="just"/>
            <a:r>
              <a:rPr lang="ru-RU" sz="2400" dirty="0" smtClean="0"/>
              <a:t> </a:t>
            </a:r>
            <a:r>
              <a:rPr lang="ru-RU" sz="2400" dirty="0"/>
              <a:t>Развитие навыков </a:t>
            </a:r>
            <a:r>
              <a:rPr lang="ru-RU" sz="2400" dirty="0" err="1"/>
              <a:t>аудирования</a:t>
            </a:r>
            <a:r>
              <a:rPr lang="ru-RU" sz="2400" dirty="0"/>
              <a:t> и произносительных навыков.</a:t>
            </a:r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77201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Метапредметные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Овладение умением планировать свои действия в соответствии с поставленной задачей и условиями ее реализации;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Овладение способностью принимать и сохранять цели и задачи учебной деятельности, находить средства ее осуществления;</a:t>
            </a:r>
          </a:p>
          <a:p>
            <a:pPr algn="just"/>
            <a:r>
              <a:rPr lang="ru-RU" dirty="0" smtClean="0"/>
              <a:t>Формирование </a:t>
            </a:r>
            <a:r>
              <a:rPr lang="ru-RU" dirty="0"/>
              <a:t>умений пользоваться наглядными средствами предъявления языкового материала, проводить сравнение по заданным критериям.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3181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Личностные: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Формирование учебно-познавательного интереса к новому учебному материалу и способам решения новой задачи;</a:t>
            </a:r>
          </a:p>
          <a:p>
            <a:pPr algn="just"/>
            <a:r>
              <a:rPr lang="ru-RU" dirty="0" smtClean="0"/>
              <a:t>Формирование </a:t>
            </a:r>
            <a:r>
              <a:rPr lang="ru-RU" dirty="0"/>
              <a:t>навыков самоанализа и самоконтроля.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733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Структура урока:</a:t>
            </a:r>
            <a:r>
              <a:rPr lang="ru-RU" dirty="0">
                <a:solidFill>
                  <a:srgbClr val="7030A0"/>
                </a:solidFill>
              </a:rPr>
              <a:t/>
            </a:r>
            <a:br>
              <a:rPr lang="ru-RU" dirty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9600" dirty="0"/>
              <a:t>Организационный момент;</a:t>
            </a:r>
          </a:p>
          <a:p>
            <a:pPr algn="just"/>
            <a:r>
              <a:rPr lang="ru-RU" sz="9600" dirty="0" smtClean="0"/>
              <a:t> </a:t>
            </a:r>
            <a:r>
              <a:rPr lang="ru-RU" sz="9600" dirty="0"/>
              <a:t>Знакомство с темой урока, определение темы и целей урока.</a:t>
            </a:r>
          </a:p>
          <a:p>
            <a:pPr algn="just"/>
            <a:r>
              <a:rPr lang="ru-RU" sz="9600" dirty="0" smtClean="0"/>
              <a:t>Этап </a:t>
            </a:r>
            <a:r>
              <a:rPr lang="ru-RU" sz="9600" dirty="0"/>
              <a:t>подготовки учащихся к работе на основном этапе: Введение новой  </a:t>
            </a:r>
            <a:r>
              <a:rPr lang="ru-RU" sz="9600" dirty="0" smtClean="0"/>
              <a:t>  </a:t>
            </a:r>
            <a:r>
              <a:rPr lang="ru-RU" sz="9600" dirty="0"/>
              <a:t>лексики (Учебник: Упр.1,2, стр.28);</a:t>
            </a:r>
          </a:p>
          <a:p>
            <a:pPr algn="just"/>
            <a:r>
              <a:rPr lang="ru-RU" sz="9600" dirty="0" smtClean="0"/>
              <a:t> </a:t>
            </a:r>
            <a:r>
              <a:rPr lang="ru-RU" sz="9600" dirty="0"/>
              <a:t>Проведение физкультминутки (Выполнение зарядки под музыку);</a:t>
            </a:r>
          </a:p>
          <a:p>
            <a:pPr algn="just"/>
            <a:r>
              <a:rPr lang="ru-RU" sz="9600" dirty="0" smtClean="0"/>
              <a:t>Основной </a:t>
            </a:r>
            <a:r>
              <a:rPr lang="ru-RU" sz="9600" dirty="0"/>
              <a:t>этап работы по теме урока: Развитие навыков письменной речи (Выполнение заданий по раздаточному материалу);</a:t>
            </a:r>
          </a:p>
          <a:p>
            <a:pPr algn="just"/>
            <a:r>
              <a:rPr lang="ru-RU" sz="9600" dirty="0" smtClean="0"/>
              <a:t>Работа </a:t>
            </a:r>
            <a:r>
              <a:rPr lang="ru-RU" sz="9600" dirty="0"/>
              <a:t>в парах; </a:t>
            </a:r>
          </a:p>
          <a:p>
            <a:pPr algn="just"/>
            <a:r>
              <a:rPr lang="ru-RU" sz="9600" dirty="0" smtClean="0"/>
              <a:t> </a:t>
            </a:r>
            <a:r>
              <a:rPr lang="ru-RU" sz="9600" dirty="0"/>
              <a:t>Проведение физкультминутки (Песенка “</a:t>
            </a:r>
            <a:r>
              <a:rPr lang="en-US" sz="9600" dirty="0"/>
              <a:t>If you</a:t>
            </a:r>
            <a:r>
              <a:rPr lang="ru-RU" sz="9600" dirty="0"/>
              <a:t>’</a:t>
            </a:r>
            <a:r>
              <a:rPr lang="en-US" sz="9600" dirty="0"/>
              <a:t>re tired and you know it</a:t>
            </a:r>
            <a:r>
              <a:rPr lang="ru-RU" sz="9600" dirty="0"/>
              <a:t>…”);</a:t>
            </a:r>
          </a:p>
          <a:p>
            <a:pPr algn="just"/>
            <a:r>
              <a:rPr lang="ru-RU" sz="9600" dirty="0" smtClean="0"/>
              <a:t>Продолжение </a:t>
            </a:r>
            <a:r>
              <a:rPr lang="ru-RU" sz="9600" dirty="0"/>
              <a:t>по теме урока: Работа по учебнику (Упр.8, стр.29);</a:t>
            </a:r>
          </a:p>
          <a:p>
            <a:pPr algn="just"/>
            <a:r>
              <a:rPr lang="ru-RU" sz="9600" dirty="0" smtClean="0"/>
              <a:t>Этап </a:t>
            </a:r>
            <a:r>
              <a:rPr lang="ru-RU" sz="9600" dirty="0"/>
              <a:t>информации о домашнем задании;</a:t>
            </a:r>
          </a:p>
          <a:p>
            <a:pPr algn="just"/>
            <a:r>
              <a:rPr lang="ru-RU" sz="9600" dirty="0" smtClean="0"/>
              <a:t>Этап </a:t>
            </a:r>
            <a:r>
              <a:rPr lang="ru-RU" sz="9600" dirty="0"/>
              <a:t>подведения итогов занятия.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979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xn--j1ahfl.xn--p1ai/data/ppt_to_html/u145002/p23699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2993"/>
            <a:ext cx="8196064" cy="613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877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xn--j1ahfl.xn--p1ai/data/ppt_to_html/u145002/p23699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8571"/>
            <a:ext cx="7992888" cy="645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833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solidFill>
                  <a:schemeClr val="accent2"/>
                </a:solidFill>
              </a:rPr>
              <a:t>“PROFESSIONS”</a:t>
            </a:r>
            <a:endParaRPr lang="ru-RU" dirty="0">
              <a:solidFill>
                <a:schemeClr val="accent2"/>
              </a:solidFill>
            </a:endParaRPr>
          </a:p>
        </p:txBody>
      </p:sp>
      <p:pic>
        <p:nvPicPr>
          <p:cNvPr id="4098" name="Picture 2" descr="greengrocer |ˈɡriːnɡrəʊsə| продавец овощей и фруктов 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" r="108"/>
          <a:stretch>
            <a:fillRect/>
          </a:stretch>
        </p:blipFill>
        <p:spPr bwMode="auto">
          <a:xfrm>
            <a:off x="683568" y="548680"/>
            <a:ext cx="7920880" cy="4178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400" b="1" dirty="0" smtClean="0">
                <a:solidFill>
                  <a:srgbClr val="00B0F0"/>
                </a:solidFill>
              </a:rPr>
              <a:t>WHO IS THIS MAN? </a:t>
            </a:r>
            <a:br>
              <a:rPr lang="en-US" sz="2400" b="1" dirty="0" smtClean="0">
                <a:solidFill>
                  <a:srgbClr val="00B0F0"/>
                </a:solidFill>
              </a:rPr>
            </a:br>
            <a:r>
              <a:rPr lang="en-US" sz="2400" b="1" dirty="0" smtClean="0">
                <a:solidFill>
                  <a:srgbClr val="00B0F0"/>
                </a:solidFill>
              </a:rPr>
              <a:t>HE IS A ……………………. .</a:t>
            </a:r>
            <a:endParaRPr lang="ru-RU" sz="2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911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511</Words>
  <Application>Microsoft Office PowerPoint</Application>
  <PresentationFormat>Экран (4:3)</PresentationFormat>
  <Paragraphs>113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Открытый урок по английскому языку  в 4 «А» классе по теме “The animal hospital. Names of Professions”</vt:lpstr>
      <vt:lpstr>Цели урока:  </vt:lpstr>
      <vt:lpstr>Планируемые результаты: Предметные. </vt:lpstr>
      <vt:lpstr>Метапредметные: </vt:lpstr>
      <vt:lpstr>Личностные: </vt:lpstr>
      <vt:lpstr>Структура урока: </vt:lpstr>
      <vt:lpstr>Презентация PowerPoint</vt:lpstr>
      <vt:lpstr>Презентация PowerPoint</vt:lpstr>
      <vt:lpstr>“PROFESSIONS”</vt:lpstr>
      <vt:lpstr>“PROFESSIONS”</vt:lpstr>
      <vt:lpstr>“PROFESSIONS”</vt:lpstr>
      <vt:lpstr>“PROFESSIONS”</vt:lpstr>
      <vt:lpstr>“PROFESSIONS”</vt:lpstr>
      <vt:lpstr>Презентация PowerPoint</vt:lpstr>
      <vt:lpstr>“TYPES OF PROFESSIONS”</vt:lpstr>
      <vt:lpstr>Презентация PowerPoint</vt:lpstr>
      <vt:lpstr>COMLETE SENTENCE, USING AVDVERBS “Always/Usually/Sometimes/Never”.</vt:lpstr>
      <vt:lpstr>COMLETE SENTENCE, USING AVDVERBS “Always/Usually/Sometimes/Never”.</vt:lpstr>
      <vt:lpstr>COMLETE SENTENCE, USING AVDVERBS “Always/Usually/Sometimes/Never”.</vt:lpstr>
      <vt:lpstr>COMLETE SENTENCE, USING AVDVERBS “Always/Usually/Sometimes/Never”.</vt:lpstr>
      <vt:lpstr>COMLETE SENTENCE, USING AVDVERBS “Always/Usually/Sometimes/Never”.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по английскому языку  в 4 «А» классе по теме “The animal hospital. Names of Professions”</dc:title>
  <dc:creator>Елена</dc:creator>
  <cp:lastModifiedBy>Елена</cp:lastModifiedBy>
  <cp:revision>49</cp:revision>
  <dcterms:created xsi:type="dcterms:W3CDTF">2021-10-09T18:00:44Z</dcterms:created>
  <dcterms:modified xsi:type="dcterms:W3CDTF">2021-10-17T16:55:50Z</dcterms:modified>
</cp:coreProperties>
</file>